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701" r:id="rId2"/>
  </p:sldMasterIdLst>
  <p:notesMasterIdLst>
    <p:notesMasterId r:id="rId51"/>
  </p:notesMasterIdLst>
  <p:sldIdLst>
    <p:sldId id="256" r:id="rId3"/>
    <p:sldId id="2134808210" r:id="rId4"/>
    <p:sldId id="2134807591" r:id="rId5"/>
    <p:sldId id="2134807592" r:id="rId6"/>
    <p:sldId id="2134808217" r:id="rId7"/>
    <p:sldId id="2134808212" r:id="rId8"/>
    <p:sldId id="2134808216" r:id="rId9"/>
    <p:sldId id="2134808213" r:id="rId10"/>
    <p:sldId id="2134808214" r:id="rId11"/>
    <p:sldId id="2134808215" r:id="rId12"/>
    <p:sldId id="2134808251" r:id="rId13"/>
    <p:sldId id="2134808209" r:id="rId14"/>
    <p:sldId id="2134808259" r:id="rId15"/>
    <p:sldId id="2134808261" r:id="rId16"/>
    <p:sldId id="2134808262" r:id="rId17"/>
    <p:sldId id="2134808263" r:id="rId18"/>
    <p:sldId id="2134808249" r:id="rId19"/>
    <p:sldId id="2134808164" r:id="rId20"/>
    <p:sldId id="2134808265" r:id="rId21"/>
    <p:sldId id="2134808266" r:id="rId22"/>
    <p:sldId id="2134808267" r:id="rId23"/>
    <p:sldId id="2134808270" r:id="rId24"/>
    <p:sldId id="2134808271" r:id="rId25"/>
    <p:sldId id="2134808272" r:id="rId26"/>
    <p:sldId id="2134808273" r:id="rId27"/>
    <p:sldId id="2134808264" r:id="rId28"/>
    <p:sldId id="2134808269" r:id="rId29"/>
    <p:sldId id="2134808211" r:id="rId30"/>
    <p:sldId id="2134807594" r:id="rId31"/>
    <p:sldId id="2134808183" r:id="rId32"/>
    <p:sldId id="2134808229" r:id="rId33"/>
    <p:sldId id="2134808230" r:id="rId34"/>
    <p:sldId id="2134808231" r:id="rId35"/>
    <p:sldId id="2134808232" r:id="rId36"/>
    <p:sldId id="2134808233" r:id="rId37"/>
    <p:sldId id="2134808234" r:id="rId38"/>
    <p:sldId id="2134808235" r:id="rId39"/>
    <p:sldId id="2134808236" r:id="rId40"/>
    <p:sldId id="2134808224" r:id="rId41"/>
    <p:sldId id="2134808182" r:id="rId42"/>
    <p:sldId id="2134808237" r:id="rId43"/>
    <p:sldId id="2134808241" r:id="rId44"/>
    <p:sldId id="2134808243" r:id="rId45"/>
    <p:sldId id="2134808245" r:id="rId46"/>
    <p:sldId id="2134808247" r:id="rId47"/>
    <p:sldId id="2134808248" r:id="rId48"/>
    <p:sldId id="2134808238" r:id="rId49"/>
    <p:sldId id="2134807590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AE20F76-AE8F-4B3F-96B2-50CE71DCD268}">
          <p14:sldIdLst>
            <p14:sldId id="256"/>
          </p14:sldIdLst>
        </p14:section>
        <p14:section name="Latr Belakang" id="{C4603E3A-E459-483F-AB0E-430FEA1C3353}">
          <p14:sldIdLst>
            <p14:sldId id="2134808210"/>
            <p14:sldId id="2134807591"/>
          </p14:sldIdLst>
        </p14:section>
        <p14:section name="Alur &amp; SLA Onboarding" id="{D73F21D6-20F7-4E54-B8E6-5013FAEDCC3F}">
          <p14:sldIdLst>
            <p14:sldId id="2134807592"/>
            <p14:sldId id="2134808217"/>
            <p14:sldId id="2134808212"/>
            <p14:sldId id="2134808216"/>
            <p14:sldId id="2134808213"/>
            <p14:sldId id="2134808214"/>
            <p14:sldId id="2134808215"/>
            <p14:sldId id="2134808251"/>
            <p14:sldId id="2134808209"/>
            <p14:sldId id="2134808259"/>
            <p14:sldId id="2134808261"/>
            <p14:sldId id="2134808262"/>
            <p14:sldId id="2134808263"/>
          </p14:sldIdLst>
        </p14:section>
        <p14:section name="HIMBARA - Admin Bank" id="{5AFF6F9E-434A-4DF9-8E1B-7CB6108EBDC5}">
          <p14:sldIdLst>
            <p14:sldId id="2134808249"/>
            <p14:sldId id="2134808164"/>
            <p14:sldId id="2134808265"/>
            <p14:sldId id="2134808266"/>
            <p14:sldId id="2134808267"/>
            <p14:sldId id="2134808270"/>
            <p14:sldId id="2134808271"/>
            <p14:sldId id="2134808272"/>
            <p14:sldId id="2134808273"/>
            <p14:sldId id="2134808264"/>
            <p14:sldId id="2134808269"/>
          </p14:sldIdLst>
        </p14:section>
        <p14:section name="HIMBARA - Proses Digital Signature" id="{62C9246E-26AD-49C3-BA7A-3C0BB1B6F8D6}">
          <p14:sldIdLst>
            <p14:sldId id="2134808211"/>
            <p14:sldId id="2134807594"/>
            <p14:sldId id="2134808183"/>
            <p14:sldId id="2134808229"/>
            <p14:sldId id="2134808230"/>
            <p14:sldId id="2134808231"/>
            <p14:sldId id="2134808232"/>
            <p14:sldId id="2134808233"/>
            <p14:sldId id="2134808234"/>
            <p14:sldId id="2134808235"/>
            <p14:sldId id="2134808236"/>
            <p14:sldId id="2134808224"/>
            <p14:sldId id="2134808182"/>
            <p14:sldId id="2134808237"/>
            <p14:sldId id="2134808241"/>
            <p14:sldId id="2134808243"/>
            <p14:sldId id="2134808245"/>
            <p14:sldId id="2134808247"/>
            <p14:sldId id="2134808248"/>
          </p14:sldIdLst>
        </p14:section>
        <p14:section name="Yokke - Monitoring Approval &amp; Sign" id="{099E5222-D004-4A57-A3C6-74915F824CA6}">
          <p14:sldIdLst>
            <p14:sldId id="2134808238"/>
            <p14:sldId id="2134807590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jfq/JlNb/MTfDX2XSkVCG+7iJc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3D1"/>
    <a:srgbClr val="FFF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66" autoAdjust="0"/>
    <p:restoredTop sz="94648"/>
  </p:normalViewPr>
  <p:slideViewPr>
    <p:cSldViewPr snapToGrid="0">
      <p:cViewPr varScale="1">
        <p:scale>
          <a:sx n="77" d="100"/>
          <a:sy n="77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67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29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3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3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18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39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8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0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1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2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5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5"/>
          <p:cNvSpPr/>
          <p:nvPr/>
        </p:nvSpPr>
        <p:spPr>
          <a:xfrm>
            <a:off x="1180657" y="247092"/>
            <a:ext cx="45719" cy="648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5"/>
          <p:cNvSpPr txBox="1">
            <a:spLocks noGrp="1"/>
          </p:cNvSpPr>
          <p:nvPr>
            <p:ph type="ctrTitle"/>
          </p:nvPr>
        </p:nvSpPr>
        <p:spPr>
          <a:xfrm>
            <a:off x="1286470" y="425283"/>
            <a:ext cx="8745039" cy="3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2200"/>
              <a:buFont typeface="Arial"/>
              <a:buNone/>
              <a:defRPr sz="2200" b="1">
                <a:solidFill>
                  <a:srgbClr val="4AD2F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5"/>
          <p:cNvSpPr txBox="1">
            <a:spLocks noGrp="1"/>
          </p:cNvSpPr>
          <p:nvPr>
            <p:ph type="sldNum" idx="12"/>
          </p:nvPr>
        </p:nvSpPr>
        <p:spPr>
          <a:xfrm>
            <a:off x="10434921" y="204402"/>
            <a:ext cx="1616826" cy="17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4AD2F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75"/>
          <p:cNvPicPr preferRelativeResize="0"/>
          <p:nvPr/>
        </p:nvPicPr>
        <p:blipFill rotWithShape="1">
          <a:blip r:embed="rId2">
            <a:alphaModFix/>
          </a:blip>
          <a:srcRect l="17752" t="13273" r="17156" b="13585"/>
          <a:stretch/>
        </p:blipFill>
        <p:spPr>
          <a:xfrm>
            <a:off x="206908" y="318362"/>
            <a:ext cx="845818" cy="54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5"/>
          <p:cNvSpPr txBox="1"/>
          <p:nvPr/>
        </p:nvSpPr>
        <p:spPr>
          <a:xfrm>
            <a:off x="4165463" y="6538348"/>
            <a:ext cx="7886284" cy="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C9C9C9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C9C9C9"/>
                </a:solidFill>
                <a:latin typeface="Calibri"/>
                <a:ea typeface="Calibri"/>
                <a:cs typeface="Calibri"/>
                <a:sym typeface="Calibri"/>
              </a:rPr>
              <a:t>Copyright © 2018 PT Mitra Transaksi Indonesia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(Long) and Content">
  <p:cSld name="Title, Subtitle (Long)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5" y="1527"/>
            <a:ext cx="12189630" cy="685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735" y="378699"/>
            <a:ext cx="908036" cy="582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6"/>
          <p:cNvSpPr/>
          <p:nvPr/>
        </p:nvSpPr>
        <p:spPr>
          <a:xfrm>
            <a:off x="1180659" y="176328"/>
            <a:ext cx="45719" cy="866415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6"/>
          <p:cNvSpPr txBox="1">
            <a:spLocks noGrp="1"/>
          </p:cNvSpPr>
          <p:nvPr>
            <p:ph type="ctrTitle"/>
          </p:nvPr>
        </p:nvSpPr>
        <p:spPr>
          <a:xfrm>
            <a:off x="1286470" y="271642"/>
            <a:ext cx="8745039" cy="3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D2F5"/>
              </a:buClr>
              <a:buSzPts val="2400"/>
              <a:buFont typeface="Arial"/>
              <a:buNone/>
              <a:defRPr sz="2400" b="1">
                <a:solidFill>
                  <a:srgbClr val="4AD2F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6"/>
          <p:cNvSpPr txBox="1">
            <a:spLocks noGrp="1"/>
          </p:cNvSpPr>
          <p:nvPr>
            <p:ph type="subTitle" idx="1"/>
          </p:nvPr>
        </p:nvSpPr>
        <p:spPr>
          <a:xfrm>
            <a:off x="1286470" y="663004"/>
            <a:ext cx="8745039" cy="56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1801"/>
              <a:buNone/>
              <a:defRPr sz="1801" b="1">
                <a:solidFill>
                  <a:srgbClr val="A5A5A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None/>
              <a:defRPr sz="1801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76"/>
          <p:cNvSpPr txBox="1">
            <a:spLocks noGrp="1"/>
          </p:cNvSpPr>
          <p:nvPr>
            <p:ph type="sldNum" idx="12"/>
          </p:nvPr>
        </p:nvSpPr>
        <p:spPr>
          <a:xfrm>
            <a:off x="10434921" y="204406"/>
            <a:ext cx="1616826" cy="17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8A94435-43AA-2742-A30F-5A4B1D29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78" t="76641" r="-1"/>
          <a:stretch/>
        </p:blipFill>
        <p:spPr>
          <a:xfrm>
            <a:off x="-30480" y="5431342"/>
            <a:ext cx="12222480" cy="1456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95C08C-F877-0743-8946-8CC0E7D42A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5623" y="305111"/>
            <a:ext cx="1110103" cy="5643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25D18D-1D5F-9845-A927-A84F95A602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7634" y="348793"/>
            <a:ext cx="1110103" cy="56430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C89E16-3957-9048-A452-0919E2C70F76}"/>
              </a:ext>
            </a:extLst>
          </p:cNvPr>
          <p:cNvCxnSpPr>
            <a:cxnSpLocks/>
          </p:cNvCxnSpPr>
          <p:nvPr userDrawn="1"/>
        </p:nvCxnSpPr>
        <p:spPr>
          <a:xfrm>
            <a:off x="371439" y="587262"/>
            <a:ext cx="151920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439" y="274324"/>
            <a:ext cx="10972800" cy="312942"/>
          </a:xfrm>
          <a:prstGeom prst="rect">
            <a:avLst/>
          </a:prstGeom>
        </p:spPr>
        <p:txBody>
          <a:bodyPr vert="horz" lIns="91375" tIns="45687" rIns="91375" bIns="45687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67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94435-43AA-2742-A30F-5A4B1D29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" t="76641" r="-1"/>
          <a:stretch/>
        </p:blipFill>
        <p:spPr>
          <a:xfrm>
            <a:off x="-20320" y="5425440"/>
            <a:ext cx="12222480" cy="14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48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E909C03-3A92-497F-9D9B-92EC47AE8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" y="774102"/>
            <a:ext cx="11932398" cy="60838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625910" y="774102"/>
            <a:ext cx="7397883" cy="47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35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C78EFF-9D09-4842-B32E-8EA3E8A0AA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543847" y="873749"/>
            <a:ext cx="7397883" cy="47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38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1180657" y="247092"/>
            <a:ext cx="45719" cy="648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4921" y="204402"/>
            <a:ext cx="1616826" cy="174293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206908" y="297897"/>
            <a:ext cx="845818" cy="5463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85873B3-4FE0-4C7D-AD0F-07E833CC35F7}"/>
              </a:ext>
            </a:extLst>
          </p:cNvPr>
          <p:cNvSpPr txBox="1">
            <a:spLocks/>
          </p:cNvSpPr>
          <p:nvPr userDrawn="1"/>
        </p:nvSpPr>
        <p:spPr>
          <a:xfrm>
            <a:off x="4165463" y="6538348"/>
            <a:ext cx="7886284" cy="23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100"/>
              </a:lnSpc>
            </a:pPr>
            <a:r>
              <a:rPr lang="en-AU" sz="9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Arial" panose="020B0604020202020204" pitchFamily="34" charset="0"/>
              </a:rPr>
              <a:t>Copyright © 2021 PT Mitra Transaksi Indonesia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6470" y="391159"/>
            <a:ext cx="8745039" cy="3598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400" b="1">
                <a:solidFill>
                  <a:srgbClr val="4AD2F5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9569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noFill/>
              </a:ln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952" y="30109"/>
            <a:ext cx="1616826" cy="174293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85873B3-4FE0-4C7D-AD0F-07E833CC35F7}"/>
              </a:ext>
            </a:extLst>
          </p:cNvPr>
          <p:cNvSpPr txBox="1">
            <a:spLocks/>
          </p:cNvSpPr>
          <p:nvPr userDrawn="1"/>
        </p:nvSpPr>
        <p:spPr>
          <a:xfrm>
            <a:off x="4165463" y="6538348"/>
            <a:ext cx="7886284" cy="23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100"/>
              </a:lnSpc>
            </a:pPr>
            <a:r>
              <a:rPr lang="en-AU" sz="9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Arial" panose="020B0604020202020204" pitchFamily="34" charset="0"/>
              </a:rPr>
              <a:t>Copyright © 2021 PT Mitra Transaksi Indonesia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6470" y="391159"/>
            <a:ext cx="8745039" cy="35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AU" sz="2400" dirty="0">
                <a:solidFill>
                  <a:srgbClr val="4AD2F5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 Only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8872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32E96A-E828-4F91-AB02-7C24F8CB45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1282701"/>
            <a:ext cx="12189630" cy="551781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2DCB2B-F4BA-4D11-A62A-01E9424AECCE}"/>
              </a:ext>
            </a:extLst>
          </p:cNvPr>
          <p:cNvSpPr/>
          <p:nvPr userDrawn="1"/>
        </p:nvSpPr>
        <p:spPr>
          <a:xfrm flipH="1">
            <a:off x="11220867" y="6428840"/>
            <a:ext cx="18000" cy="18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741" y="6426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7B00ABE-6104-4F82-BD4F-BEB55F76C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1384994" y="6289704"/>
            <a:ext cx="555708" cy="3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7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32E96A-E828-4F91-AB02-7C24F8CB45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" y="1282701"/>
            <a:ext cx="12189630" cy="551781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2DCB2B-F4BA-4D11-A62A-01E9424AECCE}"/>
              </a:ext>
            </a:extLst>
          </p:cNvPr>
          <p:cNvSpPr/>
          <p:nvPr userDrawn="1"/>
        </p:nvSpPr>
        <p:spPr>
          <a:xfrm flipH="1">
            <a:off x="11220867" y="6428840"/>
            <a:ext cx="18000" cy="18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741" y="6426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7B00ABE-6104-4F82-BD4F-BEB55F76C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1384994" y="6289704"/>
            <a:ext cx="555708" cy="35898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046" t="29538"/>
          <a:stretch/>
        </p:blipFill>
        <p:spPr>
          <a:xfrm>
            <a:off x="1" y="0"/>
            <a:ext cx="1408784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1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11220867" y="6428840"/>
            <a:ext cx="18000" cy="18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4054" y="1374031"/>
            <a:ext cx="8307705" cy="98086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054" y="2747935"/>
            <a:ext cx="8307705" cy="4979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1384994" y="6289704"/>
            <a:ext cx="555708" cy="35898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046" t="29538"/>
          <a:stretch/>
        </p:blipFill>
        <p:spPr>
          <a:xfrm>
            <a:off x="1" y="0"/>
            <a:ext cx="1408784" cy="550861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2164054" y="5791770"/>
            <a:ext cx="6512807" cy="497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00"/>
              </a:lnSpc>
            </a:pPr>
            <a:r>
              <a:rPr lang="en-AU" sz="11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Copyright © 2021 PT Mitra Transaksi Indonesia</a:t>
            </a:r>
            <a:br>
              <a:rPr lang="en-AU" sz="11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lang="en-AU" sz="11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8BD76-952E-4C60-B180-7B4602C120C8}"/>
              </a:ext>
            </a:extLst>
          </p:cNvPr>
          <p:cNvSpPr txBox="1"/>
          <p:nvPr userDrawn="1"/>
        </p:nvSpPr>
        <p:spPr>
          <a:xfrm>
            <a:off x="2164054" y="4202211"/>
            <a:ext cx="6096896" cy="14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18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PT Mitra </a:t>
            </a:r>
            <a:r>
              <a:rPr lang="en-AU" sz="180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Transaksi</a:t>
            </a:r>
            <a:r>
              <a:rPr lang="en-AU" sz="18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Indonesia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Millennium Centennial </a:t>
            </a:r>
            <a:r>
              <a:rPr lang="en-GB" sz="1600" b="1" i="0" dirty="0" err="1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Center</a:t>
            </a:r>
            <a:r>
              <a:rPr lang="en-GB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, 17</a:t>
            </a:r>
            <a:r>
              <a:rPr lang="en-GB" sz="1600" b="1" i="0" baseline="3000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th</a:t>
            </a:r>
            <a:r>
              <a:rPr lang="en-GB" sz="1600" b="1" i="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</a:rPr>
              <a:t> Floor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Jl.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Jend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Sudirman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Kav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25, RT.10/RW.1,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Kuningan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Karet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Kecamatan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AU" sz="1600" dirty="0" err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Setiabudi</a:t>
            </a: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Jakarta 12920</a:t>
            </a:r>
          </a:p>
        </p:txBody>
      </p:sp>
    </p:spTree>
    <p:extLst>
      <p:ext uri="{BB962C8B-B14F-4D97-AF65-F5344CB8AC3E}">
        <p14:creationId xmlns:p14="http://schemas.microsoft.com/office/powerpoint/2010/main" val="2327292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678" y="1825625"/>
            <a:ext cx="1830787" cy="435133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>
              <a:lnSpc>
                <a:spcPct val="150000"/>
              </a:lnSpc>
              <a:defRPr sz="2200"/>
            </a:lvl2pPr>
            <a:lvl3pPr>
              <a:lnSpc>
                <a:spcPct val="150000"/>
              </a:lnSpc>
              <a:defRPr sz="2200"/>
            </a:lvl3pPr>
            <a:lvl4pPr>
              <a:lnSpc>
                <a:spcPct val="150000"/>
              </a:lnSpc>
              <a:defRPr sz="2200"/>
            </a:lvl4pPr>
            <a:lvl5pPr>
              <a:lnSpc>
                <a:spcPct val="15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536465" y="1825625"/>
            <a:ext cx="4517667" cy="435133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2pPr>
            <a:lvl3pPr marL="9144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1709" y="452592"/>
            <a:ext cx="10515600" cy="87527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014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1709" y="452592"/>
            <a:ext cx="10515600" cy="87527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591709" y="1516828"/>
            <a:ext cx="10607001" cy="50560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753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17941"/>
            <a:ext cx="9144000" cy="42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449078"/>
            <a:ext cx="9144000" cy="144325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26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92336"/>
            <a:ext cx="9144000" cy="42132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17941"/>
            <a:ext cx="9144000" cy="42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24000" y="1449078"/>
            <a:ext cx="9144000" cy="144325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901786" y="5627336"/>
            <a:ext cx="7297997" cy="707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00"/>
              </a:lnSpc>
            </a:pPr>
            <a:r>
              <a:rPr lang="en-AU" sz="11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2018 PT Mitra Transaksi Indonesia</a:t>
            </a:r>
            <a:br>
              <a:rPr lang="en-AU" sz="11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11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</p:spTree>
    <p:extLst>
      <p:ext uri="{BB962C8B-B14F-4D97-AF65-F5344CB8AC3E}">
        <p14:creationId xmlns:p14="http://schemas.microsoft.com/office/powerpoint/2010/main" val="29318357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678" y="1825625"/>
            <a:ext cx="1830787" cy="435133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>
              <a:lnSpc>
                <a:spcPct val="150000"/>
              </a:lnSpc>
              <a:defRPr sz="2200"/>
            </a:lvl2pPr>
            <a:lvl3pPr>
              <a:lnSpc>
                <a:spcPct val="150000"/>
              </a:lnSpc>
              <a:defRPr sz="2200"/>
            </a:lvl3pPr>
            <a:lvl4pPr>
              <a:lnSpc>
                <a:spcPct val="150000"/>
              </a:lnSpc>
              <a:defRPr sz="2200"/>
            </a:lvl4pPr>
            <a:lvl5pPr>
              <a:lnSpc>
                <a:spcPct val="150000"/>
              </a:lnSpc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536465" y="1825625"/>
            <a:ext cx="4517667" cy="435133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2pPr>
            <a:lvl3pPr marL="9144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2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91709" y="452592"/>
            <a:ext cx="10515600" cy="87527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7476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449078"/>
            <a:ext cx="9144000" cy="144325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74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6470" y="425283"/>
            <a:ext cx="8745039" cy="359867"/>
          </a:xfrm>
          <a:prstGeom prst="rect">
            <a:avLst/>
          </a:prstGeom>
        </p:spPr>
        <p:txBody>
          <a:bodyPr anchor="ctr"/>
          <a:lstStyle>
            <a:lvl1pPr algn="l">
              <a:defRPr sz="22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4921" y="204402"/>
            <a:ext cx="1616826" cy="174293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85873B3-4FE0-4C7D-AD0F-07E833CC35F7}"/>
              </a:ext>
            </a:extLst>
          </p:cNvPr>
          <p:cNvSpPr txBox="1">
            <a:spLocks/>
          </p:cNvSpPr>
          <p:nvPr userDrawn="1"/>
        </p:nvSpPr>
        <p:spPr>
          <a:xfrm>
            <a:off x="4165463" y="6538348"/>
            <a:ext cx="7886284" cy="23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100"/>
              </a:lnSpc>
            </a:pPr>
            <a:r>
              <a:rPr lang="en-AU" sz="9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Arial" panose="020B0604020202020204" pitchFamily="34" charset="0"/>
              </a:rPr>
              <a:t>Copyright © 2018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3475818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1709" y="452592"/>
            <a:ext cx="10515600" cy="875278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67192" y="6252984"/>
            <a:ext cx="2683432" cy="3651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6190752" y="2084208"/>
            <a:ext cx="4489174" cy="40780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537915" y="2084208"/>
            <a:ext cx="4489174" cy="40780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5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8008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 userDrawn="1"/>
        </p:nvSpPr>
        <p:spPr>
          <a:xfrm>
            <a:off x="1524000" y="3617941"/>
            <a:ext cx="9144000" cy="421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449078"/>
            <a:ext cx="9144000" cy="144325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693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C032-8EA1-40AC-A506-BB4DF4EB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35822-9771-41BA-AD2A-619CE3183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48A29-F0E1-4A9F-A248-350B6746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E9F3-6F58-4CF8-A4DB-957A063EDF3F}" type="datetimeFigureOut">
              <a:rPr lang="en-ID" smtClean="0"/>
              <a:t>22/11/2022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7119B-8B80-4D3C-B91B-27B27132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A7D5D-EE57-42A1-9FDD-B947E67E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0BAA5-6E6D-4C7D-823B-839DAB1F6A6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435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84A27-1072-4B64-8A05-F749C205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78EC2-DD2B-4849-BAB9-2192EC5E5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AE699-9828-4E2C-BA2F-545996A9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FE9F3-6F58-4CF8-A4DB-957A063EDF3F}" type="datetimeFigureOut">
              <a:rPr lang="en-ID" smtClean="0"/>
              <a:t>22/11/2022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ADDBD-4E31-4616-978B-CA37E9BD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7BA71-4CFF-41C1-BFD9-8F5200D0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0BAA5-6E6D-4C7D-823B-839DAB1F6A6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267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1C041-2FAD-4B79-B48D-FF975D4526F6}" type="datetime1">
              <a:rPr lang="en-US" smtClean="0"/>
              <a:pPr>
                <a:defRPr/>
              </a:pPr>
              <a:t>11/22/2022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296467-F6ED-484E-983E-C79B3DE8F7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451" y="1"/>
            <a:ext cx="116459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73499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 flipH="1">
            <a:off x="125046" y="6597650"/>
            <a:ext cx="7033847" cy="230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Information Technology Group</a:t>
            </a:r>
            <a:endParaRPr lang="id-ID" sz="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5" name="Picture 7"/>
          <p:cNvPicPr>
            <a:picLocks noChangeArrowheads="1"/>
          </p:cNvPicPr>
          <p:nvPr userDrawn="1"/>
        </p:nvPicPr>
        <p:blipFill>
          <a:blip r:embed="rId2" cstate="print"/>
          <a:srcRect t="-20016" b="-20016"/>
          <a:stretch>
            <a:fillRect/>
          </a:stretch>
        </p:blipFill>
        <p:spPr bwMode="auto">
          <a:xfrm>
            <a:off x="246190" y="6551613"/>
            <a:ext cx="11697677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" y="-3885"/>
            <a:ext cx="12192029" cy="81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36746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818075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5" y="1250975"/>
            <a:ext cx="2112235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52646" y="1250975"/>
            <a:ext cx="1056117" cy="468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409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9281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6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6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7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7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700" r:id="rId13"/>
    <p:sldLayoutId id="214748372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834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20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3" r:id="rId21"/>
    <p:sldLayoutId id="2147483724" r:id="rId22"/>
    <p:sldLayoutId id="214748372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15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5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5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5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5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40.jpg"/><Relationship Id="rId5" Type="http://schemas.openxmlformats.org/officeDocument/2006/relationships/image" Target="../media/image34.png"/><Relationship Id="rId10" Type="http://schemas.openxmlformats.org/officeDocument/2006/relationships/image" Target="../media/image39.emf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32.png"/><Relationship Id="rId10" Type="http://schemas.openxmlformats.org/officeDocument/2006/relationships/image" Target="../media/image46.png"/><Relationship Id="rId4" Type="http://schemas.microsoft.com/office/2007/relationships/hdphoto" Target="../media/hdphoto2.wdp"/><Relationship Id="rId9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jfi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jp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3.png"/><Relationship Id="rId3" Type="http://schemas.openxmlformats.org/officeDocument/2006/relationships/image" Target="../media/image48.jpg"/><Relationship Id="rId7" Type="http://schemas.openxmlformats.org/officeDocument/2006/relationships/image" Target="../media/image54.png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63.png"/><Relationship Id="rId5" Type="http://schemas.openxmlformats.org/officeDocument/2006/relationships/image" Target="../media/image52.png"/><Relationship Id="rId15" Type="http://schemas.openxmlformats.org/officeDocument/2006/relationships/image" Target="../media/image35.png"/><Relationship Id="rId10" Type="http://schemas.openxmlformats.org/officeDocument/2006/relationships/image" Target="../media/image61.jfif"/><Relationship Id="rId4" Type="http://schemas.openxmlformats.org/officeDocument/2006/relationships/image" Target="../media/image51.png"/><Relationship Id="rId9" Type="http://schemas.openxmlformats.org/officeDocument/2006/relationships/image" Target="../media/image60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"/>
          <p:cNvSpPr txBox="1"/>
          <p:nvPr/>
        </p:nvSpPr>
        <p:spPr>
          <a:xfrm>
            <a:off x="5970353" y="856056"/>
            <a:ext cx="5951795" cy="13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ALUR PROSES ONBOARDING</a:t>
            </a:r>
          </a:p>
        </p:txBody>
      </p:sp>
      <p:sp>
        <p:nvSpPr>
          <p:cNvPr id="316" name="Google Shape;316;p1"/>
          <p:cNvSpPr txBox="1"/>
          <p:nvPr/>
        </p:nvSpPr>
        <p:spPr>
          <a:xfrm>
            <a:off x="6104698" y="2374581"/>
            <a:ext cx="3361075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"/>
          <p:cNvSpPr txBox="1"/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PT Mitra Transaksi Indonesia. All rights reserved. This document/proposal or any portion  is confidential, thereof may not be reproduced or used in any manner whatsoever without the express written permission of PT Mitra Transaksi Indonesia.</a:t>
            </a:r>
            <a:endParaRPr/>
          </a:p>
        </p:txBody>
      </p:sp>
      <p:pic>
        <p:nvPicPr>
          <p:cNvPr id="318" name="Google Shape;31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9404" y="695921"/>
            <a:ext cx="2793930" cy="220967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"/>
          <p:cNvSpPr/>
          <p:nvPr/>
        </p:nvSpPr>
        <p:spPr>
          <a:xfrm>
            <a:off x="6219929" y="2180490"/>
            <a:ext cx="2903973" cy="4571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" name="Google Shape;315;p1">
            <a:extLst>
              <a:ext uri="{FF2B5EF4-FFF2-40B4-BE49-F238E27FC236}">
                <a16:creationId xmlns:a16="http://schemas.microsoft.com/office/drawing/2014/main" id="{15064A27-5B4F-6E26-8269-0E73FD54EF6F}"/>
              </a:ext>
            </a:extLst>
          </p:cNvPr>
          <p:cNvSpPr txBox="1"/>
          <p:nvPr/>
        </p:nvSpPr>
        <p:spPr>
          <a:xfrm>
            <a:off x="2000220" y="3831055"/>
            <a:ext cx="8439417" cy="55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AKUISISI MERCHANT SHARING HIMBARA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63" y="198190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Syarat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Pembukaan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Rekening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HIMBARA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4E14-6032-4C7E-A559-2BFDFC5A0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393459"/>
            <a:ext cx="824071" cy="7269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FB58D2-2835-7ED7-3E03-45BAF8C4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6" y="2477631"/>
            <a:ext cx="11529888" cy="190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2145852" y="1183077"/>
            <a:ext cx="7891152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PROSES ONBOARDING AKUISISI MERCHANT HIMBARA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32095-65E6-168D-5541-253CF69AE708}"/>
              </a:ext>
            </a:extLst>
          </p:cNvPr>
          <p:cNvSpPr txBox="1"/>
          <p:nvPr/>
        </p:nvSpPr>
        <p:spPr>
          <a:xfrm>
            <a:off x="2105095" y="3229947"/>
            <a:ext cx="7594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Approval BNI</a:t>
            </a:r>
          </a:p>
        </p:txBody>
      </p:sp>
    </p:spTree>
    <p:extLst>
      <p:ext uri="{BB962C8B-B14F-4D97-AF65-F5344CB8AC3E}">
        <p14:creationId xmlns:p14="http://schemas.microsoft.com/office/powerpoint/2010/main" val="15282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28" y="203243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Login YOE – Portal Onboarding HIMBARA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650D5B-92AF-4051-A3C4-4FC0B5EC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20417"/>
            <a:ext cx="10972800" cy="5035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77BC57-325D-4FC1-B486-93E8191964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393459"/>
            <a:ext cx="824071" cy="726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CC6D0B-AD33-4150-8F16-CBB859705C3A}"/>
              </a:ext>
            </a:extLst>
          </p:cNvPr>
          <p:cNvSpPr txBox="1"/>
          <p:nvPr/>
        </p:nvSpPr>
        <p:spPr>
          <a:xfrm>
            <a:off x="609600" y="6156159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56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E7F051-3CB9-C5DD-105F-BF20223198DD}"/>
              </a:ext>
            </a:extLst>
          </p:cNvPr>
          <p:cNvSpPr txBox="1"/>
          <p:nvPr/>
        </p:nvSpPr>
        <p:spPr>
          <a:xfrm>
            <a:off x="639147" y="5785238"/>
            <a:ext cx="6111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Masuk </a:t>
            </a:r>
            <a:r>
              <a:rPr lang="en-US" sz="1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Member Bank Approval,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Edit</a:t>
            </a:r>
            <a:endParaRPr lang="en-ID" sz="1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C6ED1F-9E8B-4FAC-6B45-1DB05AF7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" y="935512"/>
            <a:ext cx="10692882" cy="47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6E3E4-A44F-4950-99BE-E93C3497B7D8}"/>
              </a:ext>
            </a:extLst>
          </p:cNvPr>
          <p:cNvSpPr txBox="1"/>
          <p:nvPr/>
        </p:nvSpPr>
        <p:spPr>
          <a:xfrm>
            <a:off x="609600" y="5801608"/>
            <a:ext cx="1097280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Pickup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mengambil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ED5BDA-91D8-0A13-DA5A-E462852EEFD3}"/>
              </a:ext>
            </a:extLst>
          </p:cNvPr>
          <p:cNvSpPr/>
          <p:nvPr/>
        </p:nvSpPr>
        <p:spPr>
          <a:xfrm>
            <a:off x="4035360" y="4432852"/>
            <a:ext cx="576397" cy="3180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0EBC5-51E8-87E8-A1E4-BF6B9B57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4" y="951722"/>
            <a:ext cx="8891143" cy="46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6E3E4-A44F-4950-99BE-E93C3497B7D8}"/>
              </a:ext>
            </a:extLst>
          </p:cNvPr>
          <p:cNvSpPr txBox="1"/>
          <p:nvPr/>
        </p:nvSpPr>
        <p:spPr>
          <a:xfrm>
            <a:off x="609600" y="5801608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</a:t>
            </a:r>
          </a:p>
          <a:p>
            <a:pPr marL="342900" indent="-342900">
              <a:buAutoNum type="arabicPeriod"/>
            </a:pP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terbuka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 Up Menu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D5892-DA19-AF9F-4346-5A7F88E15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02" y="793102"/>
            <a:ext cx="8032755" cy="50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6E3E4-A44F-4950-99BE-E93C3497B7D8}"/>
              </a:ext>
            </a:extLst>
          </p:cNvPr>
          <p:cNvSpPr txBox="1"/>
          <p:nvPr/>
        </p:nvSpPr>
        <p:spPr>
          <a:xfrm>
            <a:off x="609600" y="5801608"/>
            <a:ext cx="10972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Result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keputusan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kewenangan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(Approve, Return,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Reject)</a:t>
            </a:r>
          </a:p>
          <a:p>
            <a:pPr marL="342900" indent="-342900">
              <a:buAutoNum type="arabicPeriod"/>
            </a:pP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Comments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catatan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endParaRPr lang="en-US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C3605-B83C-C06D-0CB7-E83E6592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61" y="689240"/>
            <a:ext cx="6899447" cy="50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55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2145852" y="1183077"/>
            <a:ext cx="7891152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PROSES ONBOARDING AKUISISI MERCHANT HIMBARA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8BA4E-2109-8B30-FF9D-504AB071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47" y="2511096"/>
            <a:ext cx="3807562" cy="2081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32095-65E6-168D-5541-253CF69AE708}"/>
              </a:ext>
            </a:extLst>
          </p:cNvPr>
          <p:cNvSpPr txBox="1"/>
          <p:nvPr/>
        </p:nvSpPr>
        <p:spPr>
          <a:xfrm>
            <a:off x="4290679" y="4720816"/>
            <a:ext cx="3601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Bank</a:t>
            </a:r>
          </a:p>
          <a:p>
            <a:pPr algn="ctr"/>
            <a:r>
              <a:rPr lang="en-US" sz="28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 </a:t>
            </a:r>
            <a:r>
              <a:rPr lang="en-US" sz="28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DigiSign</a:t>
            </a:r>
            <a:endParaRPr lang="en-ID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FC033-02ED-45B1-9C8D-1E3F3852DDA1}"/>
              </a:ext>
            </a:extLst>
          </p:cNvPr>
          <p:cNvSpPr txBox="1"/>
          <p:nvPr/>
        </p:nvSpPr>
        <p:spPr>
          <a:xfrm>
            <a:off x="609600" y="5801608"/>
            <a:ext cx="10972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Member Bank Approval</a:t>
            </a:r>
          </a:p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</a:p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Edit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1206B-6425-14D6-F0A0-470E21B15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2" y="1247254"/>
            <a:ext cx="9691596" cy="43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4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67A38-02EE-8550-BD8F-4C7D84C8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089000"/>
            <a:ext cx="10800000" cy="4680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FC033-02ED-45B1-9C8D-1E3F3852DDA1}"/>
              </a:ext>
            </a:extLst>
          </p:cNvPr>
          <p:cNvSpPr txBox="1"/>
          <p:nvPr/>
        </p:nvSpPr>
        <p:spPr>
          <a:xfrm>
            <a:off x="609600" y="5904422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Pickup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mengambil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</a:p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Acquisition Branch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terpilih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DEF797-3625-7259-230D-6FC8518362D5}"/>
              </a:ext>
            </a:extLst>
          </p:cNvPr>
          <p:cNvSpPr/>
          <p:nvPr/>
        </p:nvSpPr>
        <p:spPr>
          <a:xfrm>
            <a:off x="4174509" y="3528390"/>
            <a:ext cx="616152" cy="2484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5AC91-94CF-D911-D2F2-3C1B5B38B628}"/>
              </a:ext>
            </a:extLst>
          </p:cNvPr>
          <p:cNvSpPr/>
          <p:nvPr/>
        </p:nvSpPr>
        <p:spPr>
          <a:xfrm>
            <a:off x="3134212" y="2627242"/>
            <a:ext cx="2759691" cy="2484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</p:spTree>
    <p:extLst>
      <p:ext uri="{BB962C8B-B14F-4D97-AF65-F5344CB8AC3E}">
        <p14:creationId xmlns:p14="http://schemas.microsoft.com/office/powerpoint/2010/main" val="18835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21-06-22 at 17.39.34.png">
            <a:extLst>
              <a:ext uri="{FF2B5EF4-FFF2-40B4-BE49-F238E27FC236}">
                <a16:creationId xmlns:a16="http://schemas.microsoft.com/office/drawing/2014/main" id="{7C35CF51-2CC7-4F09-8579-1A2912233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05" y="2069642"/>
            <a:ext cx="2113242" cy="19098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77BD8D-C120-4EE2-8DB7-0DBF63BA085D}"/>
              </a:ext>
            </a:extLst>
          </p:cNvPr>
          <p:cNvSpPr txBox="1"/>
          <p:nvPr/>
        </p:nvSpPr>
        <p:spPr>
          <a:xfrm>
            <a:off x="5287939" y="1899316"/>
            <a:ext cx="962973" cy="252550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r" defTabSz="855127"/>
            <a:r>
              <a:rPr lang="en-US" sz="108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MERCHANT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395CDA-311B-456D-A3DD-BC22FC203C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974" y="3747729"/>
            <a:ext cx="976401" cy="5514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4F923E-AE02-4A26-A6DE-2BF6044682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907" y="3746976"/>
            <a:ext cx="922500" cy="5210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DB8298-A01C-4830-8BEA-C54E4BF1E3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3004" y="2769314"/>
            <a:ext cx="922500" cy="5210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C86336-115F-45C9-BC49-999E1B639B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21" y="2538657"/>
            <a:ext cx="1092049" cy="6168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FF416F2-9924-4DFF-A01B-71446D6A74A5}"/>
              </a:ext>
            </a:extLst>
          </p:cNvPr>
          <p:cNvSpPr txBox="1"/>
          <p:nvPr/>
        </p:nvSpPr>
        <p:spPr>
          <a:xfrm>
            <a:off x="2080180" y="474842"/>
            <a:ext cx="8031638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KONDISI EXISTING PENYEDIAAN LAYANAN EDC DI MERCHANT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104435-4429-4615-B331-C5FFA38554A7}"/>
              </a:ext>
            </a:extLst>
          </p:cNvPr>
          <p:cNvSpPr txBox="1"/>
          <p:nvPr/>
        </p:nvSpPr>
        <p:spPr>
          <a:xfrm>
            <a:off x="6927907" y="1195425"/>
            <a:ext cx="333617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Terjadinya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Inefisiensi</a:t>
            </a:r>
            <a:endParaRPr lang="en-US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 Sisi Bank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Sewa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Beli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EDC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Telekomunikasi (Provider)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Thermal EDC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Manage Service EDC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Multi Vendor Communication</a:t>
            </a:r>
            <a:b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for Manage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Dst</a:t>
            </a:r>
            <a:endParaRPr lang="en-US" sz="168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8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 Sisi Merchant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Biaya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EDC (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Kebutuhan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b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EDC di 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Kasir</a:t>
            </a:r>
            <a:endParaRPr lang="en-US" sz="168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Kunjungan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Teknisi</a:t>
            </a: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Berulang</a:t>
            </a:r>
            <a:endParaRPr lang="en-US" sz="168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Multi Bank Communication</a:t>
            </a:r>
            <a:b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80" dirty="0">
                <a:latin typeface="Calibri" panose="020F0502020204030204" pitchFamily="34" charset="0"/>
                <a:cs typeface="Calibri" panose="020F0502020204030204" pitchFamily="34" charset="0"/>
              </a:rPr>
              <a:t>for Problem Solving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 err="1">
                <a:latin typeface="Calibri" panose="020F0502020204030204" pitchFamily="34" charset="0"/>
                <a:cs typeface="Calibri" panose="020F0502020204030204" pitchFamily="34" charset="0"/>
              </a:rPr>
              <a:t>Dst</a:t>
            </a:r>
            <a:endParaRPr lang="en-US" sz="168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B795E44-327B-454E-AC9D-6E51AA0CE1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6267" y="3227820"/>
            <a:ext cx="1371063" cy="7743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DAE6281-10C4-4AA9-8F55-1F79485C14A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966" y="2425802"/>
            <a:ext cx="1491666" cy="8425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15790CE-2B55-4086-966B-22869541FB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1005" y="2676334"/>
            <a:ext cx="976401" cy="5514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E0C1DF-ABDA-4A15-8998-910016837C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1004" y="1681928"/>
            <a:ext cx="922500" cy="5210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FAE829-108E-42B2-850D-CE871DDA0F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6622" y="3813447"/>
            <a:ext cx="922500" cy="5210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F78789-6C4F-491B-B923-77F9A028D8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9251" y="4639371"/>
            <a:ext cx="1092049" cy="61680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16775A-2534-4C1B-A0AF-77C70B3833F3}"/>
              </a:ext>
            </a:extLst>
          </p:cNvPr>
          <p:cNvSpPr txBox="1"/>
          <p:nvPr/>
        </p:nvSpPr>
        <p:spPr>
          <a:xfrm>
            <a:off x="1726657" y="474842"/>
            <a:ext cx="8738691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SOLUSI PENYEDIAAN LAYANAN EDC BANK HIMBARA DI MERCHANT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266894D-608C-45B0-9C6D-FA2E37B6E3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044" y="2983342"/>
            <a:ext cx="676765" cy="597012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2B0877C-EABB-4EA9-9120-208B76F6962B}"/>
              </a:ext>
            </a:extLst>
          </p:cNvPr>
          <p:cNvSpPr/>
          <p:nvPr/>
        </p:nvSpPr>
        <p:spPr>
          <a:xfrm>
            <a:off x="8438116" y="1035698"/>
            <a:ext cx="3626365" cy="445207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293ECA-0DE3-485E-862C-CE70AB74E4FF}"/>
              </a:ext>
            </a:extLst>
          </p:cNvPr>
          <p:cNvSpPr txBox="1"/>
          <p:nvPr/>
        </p:nvSpPr>
        <p:spPr>
          <a:xfrm>
            <a:off x="9266468" y="1096301"/>
            <a:ext cx="1969659" cy="252550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r" defTabSz="855127"/>
            <a:r>
              <a:rPr lang="en-US" sz="108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INTEGRASI LAYANAN EDC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0D6E69-4F46-476D-A974-E3BE3E62D8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0075" y="3025924"/>
            <a:ext cx="573881" cy="3241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3216325-23B0-4DA9-B0CC-D9B1EEE397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915" y="2778920"/>
            <a:ext cx="542200" cy="3062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4BAE3CC-7434-41D0-A8DA-DB34F87295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1756" y="3332608"/>
            <a:ext cx="542200" cy="3062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2CB5546-0A3C-4CA3-B978-D96CF41B06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9251" y="3552190"/>
            <a:ext cx="641853" cy="3625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4C25A32-A9EF-4E5F-BD61-57E2D0DFC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5035" y="2887731"/>
            <a:ext cx="573881" cy="3241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D0A84F5-6D63-405C-8C6D-B26C9561FF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875" y="2640727"/>
            <a:ext cx="542200" cy="30624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9D17199-C0D0-440D-8620-E934C3715D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6716" y="3194415"/>
            <a:ext cx="542200" cy="3062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2787F0-C068-475A-9B12-EB46B63929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211" y="3413997"/>
            <a:ext cx="641853" cy="36252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58C1FE4-246D-48B2-BE91-7AB8029488F4}"/>
              </a:ext>
            </a:extLst>
          </p:cNvPr>
          <p:cNvSpPr txBox="1"/>
          <p:nvPr/>
        </p:nvSpPr>
        <p:spPr>
          <a:xfrm>
            <a:off x="3452800" y="4013543"/>
            <a:ext cx="903662" cy="252550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r" defTabSz="855127"/>
            <a:r>
              <a:rPr lang="en-US" sz="10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Powered by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051FC79-3428-4510-ABC3-538BAFA3FC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374" y="3858598"/>
            <a:ext cx="505698" cy="44610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219B4A7-E215-40AA-9E46-1C459FFA09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6963" y="2144796"/>
            <a:ext cx="808669" cy="713372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7809D54-7AA0-423C-A8FC-CBB6E935EDF8}"/>
              </a:ext>
            </a:extLst>
          </p:cNvPr>
          <p:cNvSpPr/>
          <p:nvPr/>
        </p:nvSpPr>
        <p:spPr>
          <a:xfrm>
            <a:off x="8438116" y="1502231"/>
            <a:ext cx="3626365" cy="356429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2D488D-8492-4ACE-A294-7748B2E661B2}"/>
              </a:ext>
            </a:extLst>
          </p:cNvPr>
          <p:cNvSpPr txBox="1"/>
          <p:nvPr/>
        </p:nvSpPr>
        <p:spPr>
          <a:xfrm>
            <a:off x="9266469" y="1562833"/>
            <a:ext cx="1969658" cy="418750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108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 GOALS</a:t>
            </a:r>
          </a:p>
          <a:p>
            <a:pPr algn="ctr" defTabSz="855127"/>
            <a:r>
              <a:rPr lang="en-US" sz="108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INTEGRASI LAYANAN EDC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97CFF3A-9C0A-4574-AC15-D63E26A36D59}"/>
              </a:ext>
            </a:extLst>
          </p:cNvPr>
          <p:cNvSpPr/>
          <p:nvPr/>
        </p:nvSpPr>
        <p:spPr>
          <a:xfrm>
            <a:off x="8674423" y="3340220"/>
            <a:ext cx="3153747" cy="4187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Efficiency</a:t>
            </a:r>
            <a:endParaRPr lang="en-ID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12EBAF6-CA61-4FD9-9B4D-F05A7DD64059}"/>
              </a:ext>
            </a:extLst>
          </p:cNvPr>
          <p:cNvSpPr/>
          <p:nvPr/>
        </p:nvSpPr>
        <p:spPr>
          <a:xfrm>
            <a:off x="8674422" y="4154729"/>
            <a:ext cx="3153747" cy="4187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Revenue/Sales Volume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26434-217C-4163-9BC0-A9992F7D56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3147117" y="2586892"/>
            <a:ext cx="746192" cy="77873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7C9C55A-AE1E-479C-BA46-247E2BFF9AE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3147117" y="3558360"/>
            <a:ext cx="746192" cy="77873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29A1AD2-C2E4-49AD-A5BF-8A389D25FCF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7069429" y="2468801"/>
            <a:ext cx="746192" cy="7787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625041E-EAD4-44D0-8E5A-338C0B2D0F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7043249" y="3591916"/>
            <a:ext cx="746192" cy="77873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C2E29EA-1D2A-4654-B1A6-25482769B4D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10076323" y="1553742"/>
            <a:ext cx="746192" cy="7787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7FC30D5-E610-4165-B3F1-8B776E578C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10078448" y="2546676"/>
            <a:ext cx="746192" cy="77873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1812F3F-3D28-44EA-868A-4735F39B564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10091739" y="3651592"/>
            <a:ext cx="746192" cy="77873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51DBF15-F349-41FD-808E-64953E18B9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10114689" y="4597053"/>
            <a:ext cx="746192" cy="77873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076E079-58F4-4F12-987A-14889D387D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9234006" y="2447125"/>
            <a:ext cx="1877119" cy="19589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CFAE8AD-1750-4F71-B57C-663C0C1977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651" y="3081236"/>
            <a:ext cx="501909" cy="28348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9892A50-2C34-4E9F-B692-FE660BF2E4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9" t="16037" r="15875" b="15713"/>
          <a:stretch/>
        </p:blipFill>
        <p:spPr>
          <a:xfrm>
            <a:off x="3209895" y="2046434"/>
            <a:ext cx="1877119" cy="195897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B8CB750-077E-41F5-9E82-8124057D01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372" y="2680545"/>
            <a:ext cx="501909" cy="2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6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5 -3.7037E-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25 -2.22222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25 3.7037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25 -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-0.25 7.40741E-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25 3.33333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000"/>
                            </p:stCondLst>
                            <p:childTnLst>
                              <p:par>
                                <p:cTn id="3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31" grpId="0"/>
      <p:bldP spid="31" grpId="1"/>
      <p:bldP spid="32" grpId="0"/>
      <p:bldP spid="32" grpId="1"/>
      <p:bldP spid="43" grpId="0"/>
      <p:bldP spid="45" grpId="0" animBg="1"/>
      <p:bldP spid="45" grpId="1" animBg="1"/>
      <p:bldP spid="46" grpId="0"/>
      <p:bldP spid="46" grpId="1"/>
      <p:bldP spid="63" grpId="0"/>
      <p:bldP spid="78" grpId="0" animBg="1"/>
      <p:bldP spid="79" grpId="0"/>
      <p:bldP spid="81" grpId="0" animBg="1"/>
      <p:bldP spid="8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C8D88D-14CF-D3EC-478B-F7DCC6AA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8" y="901903"/>
            <a:ext cx="10800000" cy="4657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FC033-02ED-45B1-9C8D-1E3F3852DDA1}"/>
              </a:ext>
            </a:extLst>
          </p:cNvPr>
          <p:cNvSpPr txBox="1"/>
          <p:nvPr/>
        </p:nvSpPr>
        <p:spPr>
          <a:xfrm>
            <a:off x="609600" y="5801608"/>
            <a:ext cx="10972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Kotak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pada field Acquisition Branch,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tentukan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cabang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Agreement Digital</a:t>
            </a:r>
          </a:p>
          <a:p>
            <a:pPr marL="342900" indent="-342900">
              <a:buAutoNum type="arabicPeriod"/>
            </a:pP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PIC, E-Mail, dan NIK</a:t>
            </a:r>
          </a:p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Register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C733E-38AE-5A2F-FB4A-185BBC2EC98D}"/>
              </a:ext>
            </a:extLst>
          </p:cNvPr>
          <p:cNvSpPr/>
          <p:nvPr/>
        </p:nvSpPr>
        <p:spPr>
          <a:xfrm>
            <a:off x="2916339" y="2474843"/>
            <a:ext cx="2699270" cy="88458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DB426A-C5C7-98BC-2A20-2845C2C4F035}"/>
              </a:ext>
            </a:extLst>
          </p:cNvPr>
          <p:cNvSpPr/>
          <p:nvPr/>
        </p:nvSpPr>
        <p:spPr>
          <a:xfrm>
            <a:off x="2916339" y="3409122"/>
            <a:ext cx="2271887" cy="4373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F24E2-B990-0136-0F2B-15190D11F53C}"/>
              </a:ext>
            </a:extLst>
          </p:cNvPr>
          <p:cNvSpPr/>
          <p:nvPr/>
        </p:nvSpPr>
        <p:spPr>
          <a:xfrm>
            <a:off x="5188226" y="2474843"/>
            <a:ext cx="427383" cy="2385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</p:spTree>
    <p:extLst>
      <p:ext uri="{BB962C8B-B14F-4D97-AF65-F5344CB8AC3E}">
        <p14:creationId xmlns:p14="http://schemas.microsoft.com/office/powerpoint/2010/main" val="236042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FC033-02ED-45B1-9C8D-1E3F3852DDA1}"/>
              </a:ext>
            </a:extLst>
          </p:cNvPr>
          <p:cNvSpPr txBox="1"/>
          <p:nvPr/>
        </p:nvSpPr>
        <p:spPr>
          <a:xfrm>
            <a:off x="609600" y="5801608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PIC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muncul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 Up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berwarna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menyatakan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endParaRPr lang="en-US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PIC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muncul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 Up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berwarna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PIC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menerima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40822C-6B97-873E-6407-D28B044EF906}"/>
              </a:ext>
            </a:extLst>
          </p:cNvPr>
          <p:cNvSpPr/>
          <p:nvPr/>
        </p:nvSpPr>
        <p:spPr>
          <a:xfrm>
            <a:off x="4035360" y="4303642"/>
            <a:ext cx="616153" cy="3578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98F51-C52A-30EB-05CD-3227A97E2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43" b="10145"/>
          <a:stretch/>
        </p:blipFill>
        <p:spPr>
          <a:xfrm>
            <a:off x="696000" y="1013791"/>
            <a:ext cx="10800000" cy="46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B7941-DA82-F9B2-8717-6DF1E8C5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65250"/>
            <a:ext cx="10800000" cy="4927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FC033-02ED-45B1-9C8D-1E3F3852DDA1}"/>
              </a:ext>
            </a:extLst>
          </p:cNvPr>
          <p:cNvSpPr txBox="1"/>
          <p:nvPr/>
        </p:nvSpPr>
        <p:spPr>
          <a:xfrm>
            <a:off x="221974" y="6009801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SPK BNI,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 Menu “Member Bank”</a:t>
            </a:r>
          </a:p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baris Bank BNI,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Edit,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terbuka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 Up Window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40822C-6B97-873E-6407-D28B044EF906}"/>
              </a:ext>
            </a:extLst>
          </p:cNvPr>
          <p:cNvSpPr/>
          <p:nvPr/>
        </p:nvSpPr>
        <p:spPr>
          <a:xfrm>
            <a:off x="3737187" y="3568147"/>
            <a:ext cx="2017570" cy="2484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344C5-C0EC-849E-4D6C-F31F1EC5C9E2}"/>
              </a:ext>
            </a:extLst>
          </p:cNvPr>
          <p:cNvSpPr/>
          <p:nvPr/>
        </p:nvSpPr>
        <p:spPr>
          <a:xfrm>
            <a:off x="3511900" y="4271701"/>
            <a:ext cx="811621" cy="35330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0670C-C172-FEAB-D880-821DCCA14D04}"/>
              </a:ext>
            </a:extLst>
          </p:cNvPr>
          <p:cNvSpPr/>
          <p:nvPr/>
        </p:nvSpPr>
        <p:spPr>
          <a:xfrm>
            <a:off x="3028195" y="5539443"/>
            <a:ext cx="5976657" cy="35330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230138-9AEC-F1B5-C1EF-AE122E41752F}"/>
              </a:ext>
            </a:extLst>
          </p:cNvPr>
          <p:cNvSpPr/>
          <p:nvPr/>
        </p:nvSpPr>
        <p:spPr>
          <a:xfrm>
            <a:off x="3106089" y="4591878"/>
            <a:ext cx="1217432" cy="248480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Edit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96951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EBAED-B167-CD2E-F981-ED912487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1" y="998009"/>
            <a:ext cx="7920000" cy="464426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FC033-02ED-45B1-9C8D-1E3F3852DDA1}"/>
              </a:ext>
            </a:extLst>
          </p:cNvPr>
          <p:cNvSpPr txBox="1"/>
          <p:nvPr/>
        </p:nvSpPr>
        <p:spPr>
          <a:xfrm>
            <a:off x="609600" y="5960632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Member Bank MID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MID Bank BNI</a:t>
            </a:r>
          </a:p>
          <a:p>
            <a:pPr marL="342900" indent="-342900">
              <a:buAutoNum type="arabicPeriod"/>
            </a:pP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40822C-6B97-873E-6407-D28B044EF906}"/>
              </a:ext>
            </a:extLst>
          </p:cNvPr>
          <p:cNvSpPr/>
          <p:nvPr/>
        </p:nvSpPr>
        <p:spPr>
          <a:xfrm>
            <a:off x="2117108" y="1749286"/>
            <a:ext cx="3369292" cy="3578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</p:spTree>
    <p:extLst>
      <p:ext uri="{BB962C8B-B14F-4D97-AF65-F5344CB8AC3E}">
        <p14:creationId xmlns:p14="http://schemas.microsoft.com/office/powerpoint/2010/main" val="314776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2D607D-89A0-6EC2-7500-86351103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72661"/>
            <a:ext cx="10800000" cy="491267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40822C-6B97-873E-6407-D28B044EF906}"/>
              </a:ext>
            </a:extLst>
          </p:cNvPr>
          <p:cNvSpPr/>
          <p:nvPr/>
        </p:nvSpPr>
        <p:spPr>
          <a:xfrm>
            <a:off x="4522304" y="3558209"/>
            <a:ext cx="655984" cy="2186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344C5-C0EC-849E-4D6C-F31F1EC5C9E2}"/>
              </a:ext>
            </a:extLst>
          </p:cNvPr>
          <p:cNvSpPr/>
          <p:nvPr/>
        </p:nvSpPr>
        <p:spPr>
          <a:xfrm>
            <a:off x="3094381" y="4381447"/>
            <a:ext cx="5930349" cy="69744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2810E-903C-79C1-B999-A6BEED4E95CD}"/>
              </a:ext>
            </a:extLst>
          </p:cNvPr>
          <p:cNvSpPr/>
          <p:nvPr/>
        </p:nvSpPr>
        <p:spPr>
          <a:xfrm>
            <a:off x="3106089" y="3806686"/>
            <a:ext cx="1217432" cy="248480"/>
          </a:xfrm>
          <a:prstGeom prst="rect">
            <a:avLst/>
          </a:prstGeom>
          <a:solidFill>
            <a:schemeClr val="accent6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Edit</a:t>
            </a:r>
            <a:endParaRPr lang="en-ID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64610-59C3-4468-655C-C75FD73BC137}"/>
              </a:ext>
            </a:extLst>
          </p:cNvPr>
          <p:cNvSpPr txBox="1"/>
          <p:nvPr/>
        </p:nvSpPr>
        <p:spPr>
          <a:xfrm>
            <a:off x="221974" y="6009801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MID Member Bank BNI,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 Menu “Feature”</a:t>
            </a:r>
          </a:p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baris Bank BNI,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Edit,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terbuka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 Up Window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Fitur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0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4D0C3-3DF2-16B0-3593-3A9BD456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95" y="726591"/>
            <a:ext cx="5934010" cy="489835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40822C-6B97-873E-6407-D28B044EF906}"/>
              </a:ext>
            </a:extLst>
          </p:cNvPr>
          <p:cNvSpPr/>
          <p:nvPr/>
        </p:nvSpPr>
        <p:spPr>
          <a:xfrm>
            <a:off x="3896139" y="4303642"/>
            <a:ext cx="1888435" cy="2981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F7722-EB4F-F962-A239-E1FF689EAFE1}"/>
              </a:ext>
            </a:extLst>
          </p:cNvPr>
          <p:cNvSpPr txBox="1"/>
          <p:nvPr/>
        </p:nvSpPr>
        <p:spPr>
          <a:xfrm>
            <a:off x="609600" y="5960632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MB TID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TID Bank BNI</a:t>
            </a:r>
          </a:p>
          <a:p>
            <a:pPr marL="342900" indent="-342900">
              <a:buAutoNum type="arabicPeriod"/>
            </a:pP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1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9FDF7-9A5F-70F4-FBB2-1D883AC8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037811"/>
            <a:ext cx="10800000" cy="46237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FC033-02ED-45B1-9C8D-1E3F3852DDA1}"/>
              </a:ext>
            </a:extLst>
          </p:cNvPr>
          <p:cNvSpPr txBox="1"/>
          <p:nvPr/>
        </p:nvSpPr>
        <p:spPr>
          <a:xfrm>
            <a:off x="609600" y="5801608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</a:t>
            </a:r>
          </a:p>
          <a:p>
            <a:pPr marL="342900" indent="-342900">
              <a:buAutoNum type="arabicPeriod"/>
            </a:pP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terbuka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 Up Menu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E7F01D-060F-D381-40EF-7A486DEF2284}"/>
              </a:ext>
            </a:extLst>
          </p:cNvPr>
          <p:cNvSpPr/>
          <p:nvPr/>
        </p:nvSpPr>
        <p:spPr>
          <a:xfrm>
            <a:off x="4742005" y="4631635"/>
            <a:ext cx="646043" cy="29817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</p:spTree>
    <p:extLst>
      <p:ext uri="{BB962C8B-B14F-4D97-AF65-F5344CB8AC3E}">
        <p14:creationId xmlns:p14="http://schemas.microsoft.com/office/powerpoint/2010/main" val="19763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F6331-2DAD-DF63-EC8F-35A3566D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998055"/>
            <a:ext cx="10800000" cy="46237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Bank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FC033-02ED-45B1-9C8D-1E3F3852DDA1}"/>
              </a:ext>
            </a:extLst>
          </p:cNvPr>
          <p:cNvSpPr txBox="1"/>
          <p:nvPr/>
        </p:nvSpPr>
        <p:spPr>
          <a:xfrm>
            <a:off x="609600" y="5801608"/>
            <a:ext cx="10972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Result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keputusan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kewenangan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(Submit, Return,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Reject)</a:t>
            </a:r>
          </a:p>
          <a:p>
            <a:pPr marL="342900" indent="-342900">
              <a:buAutoNum type="arabicPeriod"/>
            </a:pP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Comments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catatan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endParaRPr lang="en-US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C48476-6047-DADB-F586-460FE35DC3D7}"/>
              </a:ext>
            </a:extLst>
          </p:cNvPr>
          <p:cNvSpPr/>
          <p:nvPr/>
        </p:nvSpPr>
        <p:spPr>
          <a:xfrm>
            <a:off x="4729094" y="3021497"/>
            <a:ext cx="2695436" cy="14908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</p:spTree>
    <p:extLst>
      <p:ext uri="{BB962C8B-B14F-4D97-AF65-F5344CB8AC3E}">
        <p14:creationId xmlns:p14="http://schemas.microsoft.com/office/powerpoint/2010/main" val="420931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1507620" y="175635"/>
            <a:ext cx="9176760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PROSES DIGITAL SIGNATURE MERCHANT AGREEMENT HIMBARA</a:t>
            </a:r>
          </a:p>
        </p:txBody>
      </p:sp>
      <p:graphicFrame>
        <p:nvGraphicFramePr>
          <p:cNvPr id="34" name="Table 73">
            <a:extLst>
              <a:ext uri="{FF2B5EF4-FFF2-40B4-BE49-F238E27FC236}">
                <a16:creationId xmlns:a16="http://schemas.microsoft.com/office/drawing/2014/main" id="{14930C73-9A2B-9E05-B87D-8058823DD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742222"/>
              </p:ext>
            </p:extLst>
          </p:nvPr>
        </p:nvGraphicFramePr>
        <p:xfrm>
          <a:off x="141216" y="651791"/>
          <a:ext cx="11909567" cy="591797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37280">
                  <a:extLst>
                    <a:ext uri="{9D8B030D-6E8A-4147-A177-3AD203B41FA5}">
                      <a16:colId xmlns:a16="http://schemas.microsoft.com/office/drawing/2014/main" val="1435638125"/>
                    </a:ext>
                  </a:extLst>
                </a:gridCol>
                <a:gridCol w="2246243">
                  <a:extLst>
                    <a:ext uri="{9D8B030D-6E8A-4147-A177-3AD203B41FA5}">
                      <a16:colId xmlns:a16="http://schemas.microsoft.com/office/drawing/2014/main" val="3284398454"/>
                    </a:ext>
                  </a:extLst>
                </a:gridCol>
                <a:gridCol w="2604052">
                  <a:extLst>
                    <a:ext uri="{9D8B030D-6E8A-4147-A177-3AD203B41FA5}">
                      <a16:colId xmlns:a16="http://schemas.microsoft.com/office/drawing/2014/main" val="3783828742"/>
                    </a:ext>
                  </a:extLst>
                </a:gridCol>
                <a:gridCol w="2683566">
                  <a:extLst>
                    <a:ext uri="{9D8B030D-6E8A-4147-A177-3AD203B41FA5}">
                      <a16:colId xmlns:a16="http://schemas.microsoft.com/office/drawing/2014/main" val="1998262736"/>
                    </a:ext>
                  </a:extLst>
                </a:gridCol>
                <a:gridCol w="2638426">
                  <a:extLst>
                    <a:ext uri="{9D8B030D-6E8A-4147-A177-3AD203B41FA5}">
                      <a16:colId xmlns:a16="http://schemas.microsoft.com/office/drawing/2014/main" val="3752353749"/>
                    </a:ext>
                  </a:extLst>
                </a:gridCol>
              </a:tblGrid>
              <a:tr h="35444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BANK HIMBARA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Merchant</a:t>
                      </a:r>
                      <a:endParaRPr lang="en-ID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FFFF00"/>
                          </a:solidFill>
                        </a:rPr>
                        <a:t>Yokke</a:t>
                      </a:r>
                      <a:endParaRPr lang="en-ID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211964"/>
                  </a:ext>
                </a:extLst>
              </a:tr>
              <a:tr h="3548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Approval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PIC Cabang/Area/Pusat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Merchant</a:t>
                      </a:r>
                      <a:endParaRPr lang="en-ID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Aplikasi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Merchant - Portal</a:t>
                      </a:r>
                      <a:endParaRPr lang="en-ID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350390"/>
                  </a:ext>
                </a:extLst>
              </a:tr>
              <a:tr h="35480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PORTAL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PORTAL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WEB/APLIKASI TEKENAJA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63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WEB/APLIKASI TEKENAJA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63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PORTAL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048372"/>
                  </a:ext>
                </a:extLst>
              </a:tr>
              <a:tr h="4853909">
                <a:tc>
                  <a:txBody>
                    <a:bodyPr/>
                    <a:lstStyle/>
                    <a:p>
                      <a:endParaRPr lang="en-ID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5008510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68B98748-FD4D-0749-6BE1-CDB97B9FA35E}"/>
              </a:ext>
            </a:extLst>
          </p:cNvPr>
          <p:cNvSpPr/>
          <p:nvPr/>
        </p:nvSpPr>
        <p:spPr>
          <a:xfrm>
            <a:off x="270565" y="2013820"/>
            <a:ext cx="1471484" cy="658380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Melakukan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Approval pada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Aplikasi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Merchant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sesuai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70108A-0EF2-9F3A-9E88-0044A8D67418}"/>
              </a:ext>
            </a:extLst>
          </p:cNvPr>
          <p:cNvSpPr/>
          <p:nvPr/>
        </p:nvSpPr>
        <p:spPr>
          <a:xfrm>
            <a:off x="2022835" y="2013820"/>
            <a:ext cx="1950239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Melakukan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input Nama, No. KTP,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E-Mail, Cabang PIC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Berwenang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klik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“Register”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04CB81-D2EA-D3D9-444C-23D2C9F116B5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1742049" y="2340702"/>
            <a:ext cx="280786" cy="230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BD96EA-9A00-4B3C-4B36-DB3F545B6317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3973074" y="2340702"/>
            <a:ext cx="360387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2954E0A-F6A2-99EC-67D1-627B992CA9D0}"/>
              </a:ext>
            </a:extLst>
          </p:cNvPr>
          <p:cNvSpPr/>
          <p:nvPr/>
        </p:nvSpPr>
        <p:spPr>
          <a:xfrm>
            <a:off x="4333461" y="2013820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Menerima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E-Mail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permintaan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TekenAja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klik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tombol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“Daftar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Sekarang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cxnSp>
        <p:nvCxnSpPr>
          <p:cNvPr id="117" name="Elbow Connector 88">
            <a:extLst>
              <a:ext uri="{FF2B5EF4-FFF2-40B4-BE49-F238E27FC236}">
                <a16:creationId xmlns:a16="http://schemas.microsoft.com/office/drawing/2014/main" id="{86796675-9AF4-9B38-BD16-1C89157527E5}"/>
              </a:ext>
            </a:extLst>
          </p:cNvPr>
          <p:cNvCxnSpPr>
            <a:cxnSpLocks/>
            <a:stCxn id="37" idx="0"/>
            <a:endCxn id="172" idx="0"/>
          </p:cNvCxnSpPr>
          <p:nvPr/>
        </p:nvCxnSpPr>
        <p:spPr>
          <a:xfrm rot="5400000" flipH="1" flipV="1">
            <a:off x="5523508" y="-518083"/>
            <a:ext cx="6350" cy="5057457"/>
          </a:xfrm>
          <a:prstGeom prst="bentConnector3">
            <a:avLst>
              <a:gd name="adj1" fmla="val 3073874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8B228E4-766D-1AB4-9A43-A5A45147BA25}"/>
              </a:ext>
            </a:extLst>
          </p:cNvPr>
          <p:cNvSpPr/>
          <p:nvPr/>
        </p:nvSpPr>
        <p:spPr>
          <a:xfrm>
            <a:off x="4333461" y="2859013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Mengisi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field-field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(No. KTP, Nama,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Tanggal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Lahir,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Upload KTP, </a:t>
            </a:r>
            <a:r>
              <a:rPr lang="en-US" sz="1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kotak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konfirmasi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kebenaran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klik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tombol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“SUBMIT”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8E59B74-4469-4CC7-A073-87A7C0067906}"/>
              </a:ext>
            </a:extLst>
          </p:cNvPr>
          <p:cNvSpPr/>
          <p:nvPr/>
        </p:nvSpPr>
        <p:spPr>
          <a:xfrm>
            <a:off x="4333461" y="3704206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Melakukan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pengambilan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foto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selfie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sesuai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panduan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aturan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TekenAja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DEAC6F6-2809-A87D-D32A-96A456042278}"/>
              </a:ext>
            </a:extLst>
          </p:cNvPr>
          <p:cNvSpPr/>
          <p:nvPr/>
        </p:nvSpPr>
        <p:spPr>
          <a:xfrm>
            <a:off x="4333461" y="4550499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Menerima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E-Mail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permintaan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Verifikasi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Akun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/E-Mail,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klik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tombol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Konfirmasi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Akun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dan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menerima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Sertfikat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A8799B1-A226-88F4-E519-744F99BD9BF4}"/>
              </a:ext>
            </a:extLst>
          </p:cNvPr>
          <p:cNvSpPr/>
          <p:nvPr/>
        </p:nvSpPr>
        <p:spPr>
          <a:xfrm>
            <a:off x="4333461" y="5396792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Menerima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E-Mail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permintaan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Tanda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Tangan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 dan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mengikuti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panduan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proses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penandatanganan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87B5216-4837-5DB8-5409-A6F60302FEDA}"/>
              </a:ext>
            </a:extLst>
          </p:cNvPr>
          <p:cNvCxnSpPr>
            <a:cxnSpLocks/>
            <a:stCxn id="40" idx="2"/>
            <a:endCxn id="127" idx="0"/>
          </p:cNvCxnSpPr>
          <p:nvPr/>
        </p:nvCxnSpPr>
        <p:spPr>
          <a:xfrm>
            <a:off x="5422790" y="2667583"/>
            <a:ext cx="0" cy="19143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49CAB72-9E74-D08A-F2B1-5E5342FFF4CB}"/>
              </a:ext>
            </a:extLst>
          </p:cNvPr>
          <p:cNvCxnSpPr>
            <a:cxnSpLocks/>
            <a:stCxn id="127" idx="2"/>
            <a:endCxn id="140" idx="0"/>
          </p:cNvCxnSpPr>
          <p:nvPr/>
        </p:nvCxnSpPr>
        <p:spPr>
          <a:xfrm>
            <a:off x="5422790" y="3512776"/>
            <a:ext cx="0" cy="19143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E20CA7C-A355-9F42-D231-31187B4C63AA}"/>
              </a:ext>
            </a:extLst>
          </p:cNvPr>
          <p:cNvCxnSpPr>
            <a:cxnSpLocks/>
            <a:stCxn id="140" idx="2"/>
            <a:endCxn id="141" idx="0"/>
          </p:cNvCxnSpPr>
          <p:nvPr/>
        </p:nvCxnSpPr>
        <p:spPr>
          <a:xfrm>
            <a:off x="5422790" y="4357969"/>
            <a:ext cx="0" cy="19253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3137DF1-A739-2A8E-86F6-CB089FA07938}"/>
              </a:ext>
            </a:extLst>
          </p:cNvPr>
          <p:cNvCxnSpPr>
            <a:cxnSpLocks/>
            <a:stCxn id="141" idx="2"/>
            <a:endCxn id="142" idx="0"/>
          </p:cNvCxnSpPr>
          <p:nvPr/>
        </p:nvCxnSpPr>
        <p:spPr>
          <a:xfrm>
            <a:off x="5422790" y="5204262"/>
            <a:ext cx="0" cy="19253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F6221E2-3891-B5C0-F6E1-B25EA6DD31CC}"/>
              </a:ext>
            </a:extLst>
          </p:cNvPr>
          <p:cNvSpPr/>
          <p:nvPr/>
        </p:nvSpPr>
        <p:spPr>
          <a:xfrm>
            <a:off x="6966083" y="2007470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Menerima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E-Mail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permintaan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TekenAja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klik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tombol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“Daftar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Sekarang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9EDE89A1-3A78-A9C7-4911-D088F2110C71}"/>
              </a:ext>
            </a:extLst>
          </p:cNvPr>
          <p:cNvSpPr/>
          <p:nvPr/>
        </p:nvSpPr>
        <p:spPr>
          <a:xfrm>
            <a:off x="6966083" y="2852663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Mengisi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field-field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(No. KTP, Nama,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Tanggal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Lahir,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Upload KTP, </a:t>
            </a:r>
            <a:r>
              <a:rPr lang="en-US" sz="1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kotak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konfirmasi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kebenaran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klik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tombol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“SUBMIT”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306513C-BF97-E965-6193-909E09FEABE3}"/>
              </a:ext>
            </a:extLst>
          </p:cNvPr>
          <p:cNvSpPr/>
          <p:nvPr/>
        </p:nvSpPr>
        <p:spPr>
          <a:xfrm>
            <a:off x="6966083" y="3697856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Melakukan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pengambilan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foto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selfie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sesuai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panduan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aturan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TekenAja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E526105-BA6C-A8CB-66BB-1C288A30B3D1}"/>
              </a:ext>
            </a:extLst>
          </p:cNvPr>
          <p:cNvSpPr/>
          <p:nvPr/>
        </p:nvSpPr>
        <p:spPr>
          <a:xfrm>
            <a:off x="6966083" y="4544149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Menerima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E-Mail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permintaan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Verifikasi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Akun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/E-Mail,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klik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tombol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Konfirmasi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Akun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dan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menerima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Sertfikat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941C92D-82FA-47B8-D0D7-BDCB69EDCCF6}"/>
              </a:ext>
            </a:extLst>
          </p:cNvPr>
          <p:cNvSpPr/>
          <p:nvPr/>
        </p:nvSpPr>
        <p:spPr>
          <a:xfrm>
            <a:off x="6966083" y="5390442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Menerima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E-Mail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permintaan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Tanda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Tangan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 dan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mengikuti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panduan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proses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penandatanganan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CA7A6B6B-6EEC-5ECE-2CA5-00FBB8CD3F50}"/>
              </a:ext>
            </a:extLst>
          </p:cNvPr>
          <p:cNvCxnSpPr>
            <a:cxnSpLocks/>
            <a:stCxn id="172" idx="2"/>
            <a:endCxn id="173" idx="0"/>
          </p:cNvCxnSpPr>
          <p:nvPr/>
        </p:nvCxnSpPr>
        <p:spPr>
          <a:xfrm>
            <a:off x="8055412" y="2661233"/>
            <a:ext cx="0" cy="19143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4FE4E38-2B0D-6EF2-E613-28A8A725D73C}"/>
              </a:ext>
            </a:extLst>
          </p:cNvPr>
          <p:cNvCxnSpPr>
            <a:cxnSpLocks/>
            <a:stCxn id="173" idx="2"/>
            <a:endCxn id="174" idx="0"/>
          </p:cNvCxnSpPr>
          <p:nvPr/>
        </p:nvCxnSpPr>
        <p:spPr>
          <a:xfrm>
            <a:off x="8055412" y="3506426"/>
            <a:ext cx="0" cy="19143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7CC1AEF-66C3-F268-1842-CC499C4CFF69}"/>
              </a:ext>
            </a:extLst>
          </p:cNvPr>
          <p:cNvCxnSpPr>
            <a:cxnSpLocks/>
            <a:stCxn id="174" idx="2"/>
            <a:endCxn id="175" idx="0"/>
          </p:cNvCxnSpPr>
          <p:nvPr/>
        </p:nvCxnSpPr>
        <p:spPr>
          <a:xfrm>
            <a:off x="8055412" y="4351619"/>
            <a:ext cx="0" cy="19253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14C86AED-7C0F-E8BD-5722-0CEF38577789}"/>
              </a:ext>
            </a:extLst>
          </p:cNvPr>
          <p:cNvCxnSpPr>
            <a:cxnSpLocks/>
            <a:stCxn id="175" idx="2"/>
            <a:endCxn id="176" idx="0"/>
          </p:cNvCxnSpPr>
          <p:nvPr/>
        </p:nvCxnSpPr>
        <p:spPr>
          <a:xfrm>
            <a:off x="8055412" y="5197912"/>
            <a:ext cx="0" cy="19253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FFC2C95-E6D3-EE07-AEDB-4081E6F09132}"/>
              </a:ext>
            </a:extLst>
          </p:cNvPr>
          <p:cNvSpPr/>
          <p:nvPr/>
        </p:nvSpPr>
        <p:spPr>
          <a:xfrm>
            <a:off x="9702657" y="3365226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Keterangan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aplikasi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“Not Signed” </a:t>
            </a:r>
            <a:r>
              <a:rPr lang="en-US" sz="10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menjadi</a:t>
            </a:r>
            <a:r>
              <a:rPr lang="en-US" sz="1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“Signed”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4" name="Elbow Connector 88">
            <a:extLst>
              <a:ext uri="{FF2B5EF4-FFF2-40B4-BE49-F238E27FC236}">
                <a16:creationId xmlns:a16="http://schemas.microsoft.com/office/drawing/2014/main" id="{C8D5675E-FE0A-6ACA-46B5-E8107B13BE7E}"/>
              </a:ext>
            </a:extLst>
          </p:cNvPr>
          <p:cNvCxnSpPr>
            <a:cxnSpLocks/>
            <a:stCxn id="142" idx="2"/>
            <a:endCxn id="183" idx="2"/>
          </p:cNvCxnSpPr>
          <p:nvPr/>
        </p:nvCxnSpPr>
        <p:spPr>
          <a:xfrm rot="5400000" flipH="1" flipV="1">
            <a:off x="7091605" y="2350174"/>
            <a:ext cx="2031566" cy="5369196"/>
          </a:xfrm>
          <a:prstGeom prst="bentConnector3">
            <a:avLst>
              <a:gd name="adj1" fmla="val -11252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Elbow Connector 88">
            <a:extLst>
              <a:ext uri="{FF2B5EF4-FFF2-40B4-BE49-F238E27FC236}">
                <a16:creationId xmlns:a16="http://schemas.microsoft.com/office/drawing/2014/main" id="{369B90E3-548C-4826-4290-F2213B9CC30C}"/>
              </a:ext>
            </a:extLst>
          </p:cNvPr>
          <p:cNvCxnSpPr>
            <a:cxnSpLocks/>
            <a:stCxn id="176" idx="3"/>
            <a:endCxn id="183" idx="1"/>
          </p:cNvCxnSpPr>
          <p:nvPr/>
        </p:nvCxnSpPr>
        <p:spPr>
          <a:xfrm flipV="1">
            <a:off x="9144741" y="3692108"/>
            <a:ext cx="557916" cy="2025216"/>
          </a:xfrm>
          <a:prstGeom prst="bentConnector3">
            <a:avLst>
              <a:gd name="adj1" fmla="val 66033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B499C03-E9D4-8120-E547-F365445ECE62}"/>
              </a:ext>
            </a:extLst>
          </p:cNvPr>
          <p:cNvSpPr/>
          <p:nvPr/>
        </p:nvSpPr>
        <p:spPr>
          <a:xfrm>
            <a:off x="9702657" y="2205250"/>
            <a:ext cx="2178658" cy="653763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Penandatanganan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 oleh Merchant dan PIC Bank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01670C-6255-88CC-C439-9341959965F3}"/>
              </a:ext>
            </a:extLst>
          </p:cNvPr>
          <p:cNvCxnSpPr>
            <a:cxnSpLocks/>
            <a:stCxn id="183" idx="0"/>
            <a:endCxn id="30" idx="2"/>
          </p:cNvCxnSpPr>
          <p:nvPr/>
        </p:nvCxnSpPr>
        <p:spPr>
          <a:xfrm flipV="1">
            <a:off x="10791986" y="2859013"/>
            <a:ext cx="0" cy="50621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154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1503053" y="593126"/>
            <a:ext cx="9176760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PROSES DIGITAL SIGNATURE MERCHANT AGREEMENT HIMBARA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E4ADB16-C33D-CAB5-AF2D-62034A6F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8" y="1974383"/>
            <a:ext cx="3807562" cy="2081831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DFDB425-D1CC-DF72-7214-EE034D9663E7}"/>
              </a:ext>
            </a:extLst>
          </p:cNvPr>
          <p:cNvSpPr txBox="1"/>
          <p:nvPr/>
        </p:nvSpPr>
        <p:spPr>
          <a:xfrm>
            <a:off x="1314095" y="1364985"/>
            <a:ext cx="171992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Bank</a:t>
            </a: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 PIC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C3030B5-F3B6-8478-26ED-302E641DB9ED}"/>
              </a:ext>
            </a:extLst>
          </p:cNvPr>
          <p:cNvSpPr/>
          <p:nvPr/>
        </p:nvSpPr>
        <p:spPr>
          <a:xfrm>
            <a:off x="1489102" y="3632570"/>
            <a:ext cx="1067062" cy="315975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889C61-1156-7EC8-7B21-609892C854F9}"/>
              </a:ext>
            </a:extLst>
          </p:cNvPr>
          <p:cNvSpPr/>
          <p:nvPr/>
        </p:nvSpPr>
        <p:spPr>
          <a:xfrm>
            <a:off x="1640528" y="3387437"/>
            <a:ext cx="1067062" cy="197427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7838428-0452-E7A0-FE62-DC1AA277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655" y="1995299"/>
            <a:ext cx="6099152" cy="3590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96702D63-B3E0-3ECC-4F91-C0F3D86FC20A}"/>
              </a:ext>
            </a:extLst>
          </p:cNvPr>
          <p:cNvSpPr/>
          <p:nvPr/>
        </p:nvSpPr>
        <p:spPr>
          <a:xfrm>
            <a:off x="4595336" y="2534427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3B8233-12CA-1AE3-863F-8528D327B4A2}"/>
              </a:ext>
            </a:extLst>
          </p:cNvPr>
          <p:cNvSpPr txBox="1"/>
          <p:nvPr/>
        </p:nvSpPr>
        <p:spPr>
          <a:xfrm>
            <a:off x="5448090" y="1364985"/>
            <a:ext cx="647028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 yang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didaftarkan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(Register)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menerima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TekenAja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mengikuti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Langkah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pendaftaran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Link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69D405-434A-4E3D-80B5-C7FD83E30853}"/>
              </a:ext>
            </a:extLst>
          </p:cNvPr>
          <p:cNvSpPr txBox="1"/>
          <p:nvPr/>
        </p:nvSpPr>
        <p:spPr>
          <a:xfrm>
            <a:off x="0" y="5865030"/>
            <a:ext cx="8323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  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Pendaftaran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endParaRPr lang="en-US" b="1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kasus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penggantian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PIC, User Admin Bank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penggantian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Nama PIC, E-Mail, NIK,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Register (click Button Register) Kembali.</a:t>
            </a:r>
            <a:endParaRPr lang="en-ID" b="1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19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 animBg="1"/>
      <p:bldP spid="28" grpId="0" animBg="1"/>
      <p:bldP spid="34" grpId="0" animBg="1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C9EB4181-914E-E1D5-44C6-9AF3F45B98CF}"/>
              </a:ext>
            </a:extLst>
          </p:cNvPr>
          <p:cNvSpPr txBox="1"/>
          <p:nvPr/>
        </p:nvSpPr>
        <p:spPr>
          <a:xfrm>
            <a:off x="2741932" y="580464"/>
            <a:ext cx="6708136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ALUR PROSES ONBOARDING MERCHANT HIMBARA</a:t>
            </a:r>
          </a:p>
        </p:txBody>
      </p:sp>
      <p:pic>
        <p:nvPicPr>
          <p:cNvPr id="48" name="Picture 47" descr="Screen Shot 2021-06-22 at 17.35.27.png">
            <a:extLst>
              <a:ext uri="{FF2B5EF4-FFF2-40B4-BE49-F238E27FC236}">
                <a16:creationId xmlns:a16="http://schemas.microsoft.com/office/drawing/2014/main" id="{1D3A5118-EAFB-0053-B166-7C342A232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36" b="96271" l="4839" r="93548">
                        <a14:foregroundMark x1="77742" y1="10847" x2="82903" y2="12203"/>
                        <a14:foregroundMark x1="75484" y1="22712" x2="79677" y2="25763"/>
                        <a14:foregroundMark x1="87097" y1="30169" x2="88710" y2="24407"/>
                        <a14:foregroundMark x1="61935" y1="35593" x2="61935" y2="35593"/>
                        <a14:foregroundMark x1="58387" y1="38644" x2="58387" y2="38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90" y="1894365"/>
            <a:ext cx="648333" cy="616963"/>
          </a:xfrm>
          <a:prstGeom prst="rect">
            <a:avLst/>
          </a:prstGeom>
        </p:spPr>
      </p:pic>
      <p:pic>
        <p:nvPicPr>
          <p:cNvPr id="49" name="Picture 48" descr="Screen Shot 2021-06-22 at 17.39.34.png">
            <a:extLst>
              <a:ext uri="{FF2B5EF4-FFF2-40B4-BE49-F238E27FC236}">
                <a16:creationId xmlns:a16="http://schemas.microsoft.com/office/drawing/2014/main" id="{EF3C1180-7BCD-0A75-23C0-3861DC84B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" y="1665948"/>
            <a:ext cx="935420" cy="845380"/>
          </a:xfrm>
          <a:prstGeom prst="rect">
            <a:avLst/>
          </a:prstGeom>
        </p:spPr>
      </p:pic>
      <p:pic>
        <p:nvPicPr>
          <p:cNvPr id="55" name="Picture 54" descr="Screen Shot 2021-06-22 at 17.35.27.png">
            <a:extLst>
              <a:ext uri="{FF2B5EF4-FFF2-40B4-BE49-F238E27FC236}">
                <a16:creationId xmlns:a16="http://schemas.microsoft.com/office/drawing/2014/main" id="{8B90B2CE-DBD2-2E83-82C6-A359CBE12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36" b="96271" l="4839" r="93548">
                        <a14:foregroundMark x1="77742" y1="10847" x2="82903" y2="12203"/>
                        <a14:foregroundMark x1="75484" y1="22712" x2="79677" y2="25763"/>
                        <a14:foregroundMark x1="87097" y1="30169" x2="88710" y2="24407"/>
                        <a14:foregroundMark x1="61935" y1="35593" x2="61935" y2="35593"/>
                        <a14:foregroundMark x1="58387" y1="38644" x2="58387" y2="38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0" y="2967433"/>
            <a:ext cx="648333" cy="616963"/>
          </a:xfrm>
          <a:prstGeom prst="rect">
            <a:avLst/>
          </a:prstGeom>
        </p:spPr>
      </p:pic>
      <p:pic>
        <p:nvPicPr>
          <p:cNvPr id="56" name="Picture 55" descr="Screen Shot 2021-06-22 at 17.39.34.png">
            <a:extLst>
              <a:ext uri="{FF2B5EF4-FFF2-40B4-BE49-F238E27FC236}">
                <a16:creationId xmlns:a16="http://schemas.microsoft.com/office/drawing/2014/main" id="{395CF165-94F6-D3F2-D064-92B1487E6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0" y="2739016"/>
            <a:ext cx="935420" cy="845380"/>
          </a:xfrm>
          <a:prstGeom prst="rect">
            <a:avLst/>
          </a:prstGeom>
        </p:spPr>
      </p:pic>
      <p:pic>
        <p:nvPicPr>
          <p:cNvPr id="57" name="Picture 56" descr="Screen Shot 2021-06-22 at 17.35.27.png">
            <a:extLst>
              <a:ext uri="{FF2B5EF4-FFF2-40B4-BE49-F238E27FC236}">
                <a16:creationId xmlns:a16="http://schemas.microsoft.com/office/drawing/2014/main" id="{DC56A986-DBF5-8A20-E985-79417D8A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36" b="96271" l="4839" r="93548">
                        <a14:foregroundMark x1="77742" y1="10847" x2="82903" y2="12203"/>
                        <a14:foregroundMark x1="75484" y1="22712" x2="79677" y2="25763"/>
                        <a14:foregroundMark x1="87097" y1="30169" x2="88710" y2="24407"/>
                        <a14:foregroundMark x1="61935" y1="35593" x2="61935" y2="35593"/>
                        <a14:foregroundMark x1="58387" y1="38644" x2="58387" y2="38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90" y="3934015"/>
            <a:ext cx="648333" cy="616963"/>
          </a:xfrm>
          <a:prstGeom prst="rect">
            <a:avLst/>
          </a:prstGeom>
        </p:spPr>
      </p:pic>
      <p:pic>
        <p:nvPicPr>
          <p:cNvPr id="58" name="Picture 57" descr="Screen Shot 2021-06-22 at 17.39.34.png">
            <a:extLst>
              <a:ext uri="{FF2B5EF4-FFF2-40B4-BE49-F238E27FC236}">
                <a16:creationId xmlns:a16="http://schemas.microsoft.com/office/drawing/2014/main" id="{061606AF-C90C-26D3-BACC-91294A65B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" y="3705598"/>
            <a:ext cx="935420" cy="845380"/>
          </a:xfrm>
          <a:prstGeom prst="rect">
            <a:avLst/>
          </a:prstGeom>
        </p:spPr>
      </p:pic>
      <p:pic>
        <p:nvPicPr>
          <p:cNvPr id="75" name="Picture 74" descr="Screen Shot 2021-06-22 at 17.35.27.png">
            <a:extLst>
              <a:ext uri="{FF2B5EF4-FFF2-40B4-BE49-F238E27FC236}">
                <a16:creationId xmlns:a16="http://schemas.microsoft.com/office/drawing/2014/main" id="{D22C25F9-C0E6-1C60-1A15-44B2D94FA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36" b="96271" l="4839" r="93548">
                        <a14:foregroundMark x1="77742" y1="10847" x2="82903" y2="12203"/>
                        <a14:foregroundMark x1="75484" y1="22712" x2="79677" y2="25763"/>
                        <a14:foregroundMark x1="87097" y1="30169" x2="88710" y2="24407"/>
                        <a14:foregroundMark x1="61935" y1="35593" x2="61935" y2="35593"/>
                        <a14:foregroundMark x1="58387" y1="38644" x2="58387" y2="38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70" y="5011316"/>
            <a:ext cx="648333" cy="616963"/>
          </a:xfrm>
          <a:prstGeom prst="rect">
            <a:avLst/>
          </a:prstGeom>
        </p:spPr>
      </p:pic>
      <p:pic>
        <p:nvPicPr>
          <p:cNvPr id="76" name="Picture 75" descr="Screen Shot 2021-06-22 at 17.39.34.png">
            <a:extLst>
              <a:ext uri="{FF2B5EF4-FFF2-40B4-BE49-F238E27FC236}">
                <a16:creationId xmlns:a16="http://schemas.microsoft.com/office/drawing/2014/main" id="{C452C250-001A-167E-13E0-5370F2DE8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0" y="4782899"/>
            <a:ext cx="935420" cy="8453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416246B-C6A0-E1F1-8595-8E2FA6F237C1}"/>
              </a:ext>
            </a:extLst>
          </p:cNvPr>
          <p:cNvSpPr txBox="1"/>
          <p:nvPr/>
        </p:nvSpPr>
        <p:spPr>
          <a:xfrm>
            <a:off x="3230499" y="3054888"/>
            <a:ext cx="4790944" cy="1009681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Marketing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Yokke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(MY)</a:t>
            </a:r>
          </a:p>
          <a:p>
            <a:pPr algn="ctr" defTabSz="855127">
              <a:buClrTx/>
              <a:buFontTx/>
              <a:buNone/>
            </a:pP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melakukan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kunjungan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penawaran</a:t>
            </a:r>
            <a:endParaRPr lang="en-US" sz="2000" b="1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EDC Sharing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Himbara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Merchant</a:t>
            </a:r>
          </a:p>
        </p:txBody>
      </p:sp>
      <p:pic>
        <p:nvPicPr>
          <p:cNvPr id="83" name="Picture 82" descr="Screen Shot 2021-06-22 at 17.24.17.png">
            <a:extLst>
              <a:ext uri="{FF2B5EF4-FFF2-40B4-BE49-F238E27FC236}">
                <a16:creationId xmlns:a16="http://schemas.microsoft.com/office/drawing/2014/main" id="{DC7234C4-8A00-5743-63EC-4677BB4124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9" t="4828" r="9379"/>
          <a:stretch/>
        </p:blipFill>
        <p:spPr>
          <a:xfrm>
            <a:off x="4150440" y="1779611"/>
            <a:ext cx="472124" cy="618053"/>
          </a:xfrm>
          <a:prstGeom prst="rect">
            <a:avLst/>
          </a:prstGeom>
        </p:spPr>
      </p:pic>
      <p:pic>
        <p:nvPicPr>
          <p:cNvPr id="84" name="Picture 83" descr="Screen Shot 2021-06-22 at 17.24.17.png">
            <a:extLst>
              <a:ext uri="{FF2B5EF4-FFF2-40B4-BE49-F238E27FC236}">
                <a16:creationId xmlns:a16="http://schemas.microsoft.com/office/drawing/2014/main" id="{50CFFD95-A801-CA63-EF36-554502CF51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9" t="4828" r="9379"/>
          <a:stretch/>
        </p:blipFill>
        <p:spPr>
          <a:xfrm>
            <a:off x="4622564" y="2852679"/>
            <a:ext cx="472124" cy="618053"/>
          </a:xfrm>
          <a:prstGeom prst="rect">
            <a:avLst/>
          </a:prstGeom>
        </p:spPr>
      </p:pic>
      <p:pic>
        <p:nvPicPr>
          <p:cNvPr id="85" name="Picture 84" descr="Screen Shot 2021-06-22 at 17.24.17.png">
            <a:extLst>
              <a:ext uri="{FF2B5EF4-FFF2-40B4-BE49-F238E27FC236}">
                <a16:creationId xmlns:a16="http://schemas.microsoft.com/office/drawing/2014/main" id="{93DD3D88-B3D0-42D7-415F-5A8C76E2CA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9" t="4828" r="9379"/>
          <a:stretch/>
        </p:blipFill>
        <p:spPr>
          <a:xfrm>
            <a:off x="4150440" y="3819261"/>
            <a:ext cx="472124" cy="61805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C8B1FC20-0FE5-B438-7F72-F8B378C82E73}"/>
              </a:ext>
            </a:extLst>
          </p:cNvPr>
          <p:cNvSpPr txBox="1"/>
          <p:nvPr/>
        </p:nvSpPr>
        <p:spPr>
          <a:xfrm>
            <a:off x="6202211" y="2274756"/>
            <a:ext cx="5360011" cy="1317457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Merchant yang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tertarik</a:t>
            </a:r>
            <a:endParaRPr lang="en-US" sz="2000" b="1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855127">
              <a:buClrTx/>
              <a:buFontTx/>
              <a:buNone/>
            </a:pP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akan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mempersiapkan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dokumen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Kerjasama</a:t>
            </a:r>
          </a:p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melakukan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penandatanganan</a:t>
            </a:r>
            <a:endParaRPr lang="en-US" sz="2000" b="1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855127">
              <a:buClrTx/>
              <a:buFontTx/>
              <a:buNone/>
            </a:pPr>
            <a:r>
              <a:rPr lang="en-US" sz="2000" b="1" i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Merchant Agreement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awal</a:t>
            </a:r>
            <a:endParaRPr lang="en-US" sz="2000" b="1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Arrow: Striped Right 86">
            <a:extLst>
              <a:ext uri="{FF2B5EF4-FFF2-40B4-BE49-F238E27FC236}">
                <a16:creationId xmlns:a16="http://schemas.microsoft.com/office/drawing/2014/main" id="{066F5C30-85E7-0729-DFF9-56C78801B2A0}"/>
              </a:ext>
            </a:extLst>
          </p:cNvPr>
          <p:cNvSpPr/>
          <p:nvPr/>
        </p:nvSpPr>
        <p:spPr>
          <a:xfrm>
            <a:off x="6756030" y="2462515"/>
            <a:ext cx="870028" cy="1719577"/>
          </a:xfrm>
          <a:prstGeom prst="stripedRightArrow">
            <a:avLst/>
          </a:prstGeom>
          <a:solidFill>
            <a:srgbClr val="00B2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F431BD7-0F3F-310C-4166-67836476664F}"/>
              </a:ext>
            </a:extLst>
          </p:cNvPr>
          <p:cNvSpPr txBox="1"/>
          <p:nvPr/>
        </p:nvSpPr>
        <p:spPr>
          <a:xfrm>
            <a:off x="2968647" y="4803829"/>
            <a:ext cx="4943229" cy="1009681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Marketing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Yokke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(MY)</a:t>
            </a:r>
          </a:p>
          <a:p>
            <a:pPr algn="ctr" defTabSz="855127">
              <a:buClrTx/>
              <a:buFontTx/>
              <a:buNone/>
            </a:pP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melakukan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registrasi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Merchant Sharing</a:t>
            </a:r>
          </a:p>
          <a:p>
            <a:pPr algn="ctr" defTabSz="855127">
              <a:buClrTx/>
              <a:buFontTx/>
              <a:buNone/>
            </a:pP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melalui</a:t>
            </a: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Portal Onboarding </a:t>
            </a:r>
            <a:r>
              <a:rPr lang="en-US" sz="20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Himbara</a:t>
            </a:r>
            <a:endParaRPr lang="en-US" sz="2000" b="1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0C496CA-A07A-3ACB-33CD-5B6A00BE0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443" y="2249539"/>
            <a:ext cx="3825572" cy="23014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4C5A6D-E203-9950-5418-D2353C276F6A}"/>
              </a:ext>
            </a:extLst>
          </p:cNvPr>
          <p:cNvSpPr txBox="1"/>
          <p:nvPr/>
        </p:nvSpPr>
        <p:spPr>
          <a:xfrm>
            <a:off x="970398" y="2480831"/>
            <a:ext cx="2524298" cy="7019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lIns="85511" tIns="42758" rIns="85511" bIns="42758" rtlCol="0">
            <a:spAutoFit/>
          </a:bodyPr>
          <a:lstStyle/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MIGRASI SHARING</a:t>
            </a:r>
          </a:p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HIMBARA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76918-5A48-8260-3077-FEDB8AC8559F}"/>
              </a:ext>
            </a:extLst>
          </p:cNvPr>
          <p:cNvSpPr txBox="1"/>
          <p:nvPr/>
        </p:nvSpPr>
        <p:spPr>
          <a:xfrm>
            <a:off x="8681274" y="2381855"/>
            <a:ext cx="2540328" cy="7019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lIns="85511" tIns="42758" rIns="85511" bIns="42758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 defTabSz="855127">
              <a:buClrTx/>
              <a:buFontTx/>
              <a:buNone/>
              <a:defRPr sz="2000" b="1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AKUISISI SHARING</a:t>
            </a:r>
          </a:p>
          <a:p>
            <a:r>
              <a:rPr lang="en-US" dirty="0"/>
              <a:t>HIMBARA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B0F813-8E7B-DA4D-8A55-AD7E8BEBA97B}"/>
              </a:ext>
            </a:extLst>
          </p:cNvPr>
          <p:cNvSpPr txBox="1"/>
          <p:nvPr/>
        </p:nvSpPr>
        <p:spPr>
          <a:xfrm>
            <a:off x="5124796" y="4939609"/>
            <a:ext cx="1942408" cy="39412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lIns="85511" tIns="42758" rIns="85511" bIns="42758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855127">
              <a:buClrTx/>
              <a:buFontTx/>
              <a:buNone/>
              <a:defRPr sz="2000" b="1" kern="120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SINGLE BANK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5A4B34-CB24-BFA2-3C13-113355EAB2BD}"/>
              </a:ext>
            </a:extLst>
          </p:cNvPr>
          <p:cNvSpPr txBox="1"/>
          <p:nvPr/>
        </p:nvSpPr>
        <p:spPr>
          <a:xfrm>
            <a:off x="4153995" y="1217937"/>
            <a:ext cx="3884028" cy="701904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YOE – PORTAL ONBOARDING</a:t>
            </a:r>
          </a:p>
          <a:p>
            <a:pPr algn="ctr" defTabSz="855127">
              <a:buClrTx/>
              <a:buFontTx/>
              <a:buNone/>
            </a:pPr>
            <a:r>
              <a:rPr lang="en-US" sz="2000" b="1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SUPPORT REGISTRASI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A4E0E00-4E63-76BB-D9C9-92658FB4C9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151" y="3237822"/>
            <a:ext cx="1433131" cy="13991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36AA4E-75D2-87CE-5BFE-9663A607B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3635" y="3176776"/>
            <a:ext cx="1433131" cy="13991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E2F824-44B6-9EFE-E663-E3B8807AE9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0793" y="5420792"/>
            <a:ext cx="3582835" cy="11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3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29688 4.44444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-9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56773E-17 L 0.29687 2.96296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4" y="-2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29701 7.40741E-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31" y="-4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0.30625 -2.59259E-6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50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3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80" grpId="0"/>
      <p:bldP spid="80" grpId="1"/>
      <p:bldP spid="80" grpId="2"/>
      <p:bldP spid="86" grpId="0"/>
      <p:bldP spid="86" grpId="1"/>
      <p:bldP spid="86" grpId="2"/>
      <p:bldP spid="87" grpId="0" animBg="1"/>
      <p:bldP spid="87" grpId="1" animBg="1"/>
      <p:bldP spid="88" grpId="0"/>
      <p:bldP spid="88" grpId="1"/>
      <p:bldP spid="19" grpId="0" animBg="1"/>
      <p:bldP spid="20" grpId="0" animBg="1"/>
      <p:bldP spid="21" grpId="0" animBg="1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DDA2819-330D-70F4-DB9F-F2B9A314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1" y="2017653"/>
            <a:ext cx="11876037" cy="282269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Permintaan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Digital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5" y="6122413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Signature (PIC Cabang/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dan Merchant) 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2B8AD3-8812-B940-76AD-961B8E19B7C5}"/>
              </a:ext>
            </a:extLst>
          </p:cNvPr>
          <p:cNvSpPr/>
          <p:nvPr/>
        </p:nvSpPr>
        <p:spPr>
          <a:xfrm>
            <a:off x="1706935" y="4006944"/>
            <a:ext cx="9344550" cy="343082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865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B1F81F-4B10-69F6-137B-B57BD0ED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1" y="879399"/>
            <a:ext cx="11876037" cy="52430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Permintaan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Digital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5" y="6122413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Signature (PIC Cabang/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dan Merchant) 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267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Digital (1/5)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5" y="6122413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Signature (PIC Cabang/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dan Merchant) 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F5CCE-11AF-A5EE-9997-8A48C287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0" y="1435751"/>
            <a:ext cx="11880000" cy="45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8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Digital (2/5)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5" y="6122413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upload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foto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KTP,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penyataan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“I hereby declare,….”,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 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CAF3E-C26E-A89A-66A6-D7CFAFE04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1" y="1486226"/>
            <a:ext cx="11876037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88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Digital (3/5)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5" y="6122413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“Allow”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perijinan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akses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kamera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CONTINUE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C629D-C94D-D094-12A4-C68C76D32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372312"/>
            <a:ext cx="10800000" cy="46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17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Digital (4/5)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5" y="6122413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wajah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(Face Verification)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3DAA4-DEBA-208F-ED59-50F353FA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410797"/>
            <a:ext cx="10800000" cy="45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3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Digital (5/5)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4" y="5941438"/>
            <a:ext cx="1199443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pengambilan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foto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selfie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wajah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ikuti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instruksi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hingga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selesai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kualitas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sinyal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kamera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pencahayaan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berpengaruh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31F45-A56D-BF9E-AD40-12CF1E7D5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6" y="1327728"/>
            <a:ext cx="10803048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88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Permintaan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(1/2)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4" y="5941438"/>
            <a:ext cx="1199443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permintaan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wajah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selesai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C7D2BB-ED12-E7B8-6CDC-F56CA2FE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7" y="1094029"/>
            <a:ext cx="10668925" cy="46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77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Permintaan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(2/2)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4" y="5941438"/>
            <a:ext cx="1199443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Konfirmasi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agar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/E-Mail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berhasil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TekenAja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94FF7-B57E-917E-1ECB-7C9DCA06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24" y="1296644"/>
            <a:ext cx="10620152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9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Sertifikat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Digital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4" y="5941438"/>
            <a:ext cx="1199443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E-Mail/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berhasil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terkirim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Sertifikat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Digital,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sertifikat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terkirim,Akun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4960E2-626E-AB98-EBE7-1EFD3F22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41" y="1283690"/>
            <a:ext cx="10681118" cy="46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1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985D1F0A-85F9-609E-A383-63A2E0667C02}"/>
              </a:ext>
            </a:extLst>
          </p:cNvPr>
          <p:cNvSpPr/>
          <p:nvPr/>
        </p:nvSpPr>
        <p:spPr>
          <a:xfrm>
            <a:off x="1982689" y="3228129"/>
            <a:ext cx="2573039" cy="90476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2150598" y="593126"/>
            <a:ext cx="7881662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PROSES ONBOARDING AKUISISI MERCHANT HIMBARA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A832F-BC59-D023-0936-56BEDC285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85" r="16207"/>
          <a:stretch/>
        </p:blipFill>
        <p:spPr>
          <a:xfrm>
            <a:off x="432485" y="1249825"/>
            <a:ext cx="1226472" cy="1136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C7DD83-08A7-6933-C4CC-5C812A143FCE}"/>
              </a:ext>
            </a:extLst>
          </p:cNvPr>
          <p:cNvSpPr txBox="1"/>
          <p:nvPr/>
        </p:nvSpPr>
        <p:spPr>
          <a:xfrm>
            <a:off x="0" y="2375374"/>
            <a:ext cx="209144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Bisnis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Deal</a:t>
            </a: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Merchant – Tim MY*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82920CA-2DCF-0F09-FAD5-11F69086D193}"/>
              </a:ext>
            </a:extLst>
          </p:cNvPr>
          <p:cNvSpPr/>
          <p:nvPr/>
        </p:nvSpPr>
        <p:spPr>
          <a:xfrm>
            <a:off x="1990847" y="4174002"/>
            <a:ext cx="410547" cy="90476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3C479-FC6B-8C85-D284-12CB0AB04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5" y="1180754"/>
            <a:ext cx="1177997" cy="1177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E89DF-23D1-BFBC-D0C5-D279BE884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5" y="3792656"/>
            <a:ext cx="1294138" cy="1294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3C8DD-33FD-AE3D-6D0A-B81ED4036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78" y="4114320"/>
            <a:ext cx="609398" cy="609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31107-A5CA-6407-DD0E-3F10203E16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861" y="1384950"/>
            <a:ext cx="937769" cy="937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8BEE9-C216-6269-88E5-0F29125056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31" y="1434146"/>
            <a:ext cx="951723" cy="951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23B12-B833-13B9-4BA6-E55BB041E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21" y="1321802"/>
            <a:ext cx="1064067" cy="1064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BF7CD6-E4F2-3F1E-5A13-2261D7E1428E}"/>
              </a:ext>
            </a:extLst>
          </p:cNvPr>
          <p:cNvSpPr txBox="1"/>
          <p:nvPr/>
        </p:nvSpPr>
        <p:spPr>
          <a:xfrm>
            <a:off x="2609896" y="2385869"/>
            <a:ext cx="171211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Doc. Registration</a:t>
            </a: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MY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1DED7A1-C182-9E4D-C373-574FB022C925}"/>
              </a:ext>
            </a:extLst>
          </p:cNvPr>
          <p:cNvSpPr/>
          <p:nvPr/>
        </p:nvSpPr>
        <p:spPr>
          <a:xfrm>
            <a:off x="4460357" y="1728349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C88B8B-B183-9185-6F89-8EAB654A66B0}"/>
              </a:ext>
            </a:extLst>
          </p:cNvPr>
          <p:cNvSpPr txBox="1"/>
          <p:nvPr/>
        </p:nvSpPr>
        <p:spPr>
          <a:xfrm>
            <a:off x="4852476" y="2375374"/>
            <a:ext cx="181305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Assurance</a:t>
            </a: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QAM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D335EC-4E85-8072-445F-C15A2E86C2A5}"/>
              </a:ext>
            </a:extLst>
          </p:cNvPr>
          <p:cNvSpPr/>
          <p:nvPr/>
        </p:nvSpPr>
        <p:spPr>
          <a:xfrm>
            <a:off x="6786913" y="1731026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F39F9-DD14-919E-D57F-759D2C085332}"/>
              </a:ext>
            </a:extLst>
          </p:cNvPr>
          <p:cNvSpPr txBox="1"/>
          <p:nvPr/>
        </p:nvSpPr>
        <p:spPr>
          <a:xfrm>
            <a:off x="7195996" y="2385869"/>
            <a:ext cx="207024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Data Merchant</a:t>
            </a: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Data Entry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77AE09-4E96-E80D-C235-60D8969F02D3}"/>
              </a:ext>
            </a:extLst>
          </p:cNvPr>
          <p:cNvSpPr/>
          <p:nvPr/>
        </p:nvSpPr>
        <p:spPr>
          <a:xfrm>
            <a:off x="9468524" y="1728348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4E412-85B5-EA07-3343-7EB8AC51BA2C}"/>
              </a:ext>
            </a:extLst>
          </p:cNvPr>
          <p:cNvSpPr txBox="1"/>
          <p:nvPr/>
        </p:nvSpPr>
        <p:spPr>
          <a:xfrm>
            <a:off x="9951755" y="2322719"/>
            <a:ext cx="2070247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Entry Data</a:t>
            </a: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Appl. Check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BBAA24-10D9-C81C-9483-46DB40C54494}"/>
              </a:ext>
            </a:extLst>
          </p:cNvPr>
          <p:cNvSpPr txBox="1"/>
          <p:nvPr/>
        </p:nvSpPr>
        <p:spPr>
          <a:xfrm>
            <a:off x="-39756" y="5132552"/>
            <a:ext cx="217566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Phone Verification</a:t>
            </a: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Risk Management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6CD910-264E-7F35-64A0-9B37270C3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8316" y="4602218"/>
            <a:ext cx="1388132" cy="10133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99994B0-236E-F747-D15B-127186A0A5A6}"/>
              </a:ext>
            </a:extLst>
          </p:cNvPr>
          <p:cNvSpPr txBox="1"/>
          <p:nvPr/>
        </p:nvSpPr>
        <p:spPr>
          <a:xfrm>
            <a:off x="2294592" y="5589755"/>
            <a:ext cx="217566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Appl. Analyst</a:t>
            </a:r>
          </a:p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Risk Management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D351B78-1114-3882-70D3-56ACD671C4E3}"/>
              </a:ext>
            </a:extLst>
          </p:cNvPr>
          <p:cNvSpPr/>
          <p:nvPr/>
        </p:nvSpPr>
        <p:spPr>
          <a:xfrm>
            <a:off x="4183921" y="4136342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0AE204-F8E9-C683-D462-033A680976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l="21782" r="22383"/>
          <a:stretch/>
        </p:blipFill>
        <p:spPr>
          <a:xfrm>
            <a:off x="4769955" y="3676174"/>
            <a:ext cx="1388132" cy="127338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F3D452-DE90-D884-0D6A-5861631A1340}"/>
              </a:ext>
            </a:extLst>
          </p:cNvPr>
          <p:cNvGrpSpPr/>
          <p:nvPr/>
        </p:nvGrpSpPr>
        <p:grpSpPr>
          <a:xfrm>
            <a:off x="10553861" y="4726635"/>
            <a:ext cx="679951" cy="925441"/>
            <a:chOff x="10841289" y="5277083"/>
            <a:chExt cx="1141554" cy="157785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8A8EECA-2AB7-BBED-604C-96A521AE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41289" y="5277083"/>
              <a:ext cx="1141554" cy="157785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AD42419-9C0A-6B8C-F694-462DFF7C5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262603" y="5467004"/>
              <a:ext cx="364494" cy="26136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9B33055-EAAC-C265-8B7F-17E6A21A8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237792" y="5795704"/>
              <a:ext cx="382223" cy="39993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FB1FDEA-44BC-5324-7468-1C22166396F3}"/>
              </a:ext>
            </a:extLst>
          </p:cNvPr>
          <p:cNvSpPr txBox="1"/>
          <p:nvPr/>
        </p:nvSpPr>
        <p:spPr>
          <a:xfrm>
            <a:off x="4664492" y="4875099"/>
            <a:ext cx="164547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 Approval</a:t>
            </a:r>
          </a:p>
          <a:p>
            <a:pPr algn="ctr"/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Approval Role Bank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8814889-3A96-9BC8-A46A-772F9C956A50}"/>
              </a:ext>
            </a:extLst>
          </p:cNvPr>
          <p:cNvSpPr/>
          <p:nvPr/>
        </p:nvSpPr>
        <p:spPr>
          <a:xfrm>
            <a:off x="6201049" y="4026736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226FA9-BD95-FC6B-946C-7C564E922641}"/>
              </a:ext>
            </a:extLst>
          </p:cNvPr>
          <p:cNvSpPr txBox="1"/>
          <p:nvPr/>
        </p:nvSpPr>
        <p:spPr>
          <a:xfrm>
            <a:off x="9497400" y="3523499"/>
            <a:ext cx="117359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EDC Prep. &amp; Delivery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A565F5DA-8BB0-4C36-1A35-E45A57901E31}"/>
              </a:ext>
            </a:extLst>
          </p:cNvPr>
          <p:cNvSpPr/>
          <p:nvPr/>
        </p:nvSpPr>
        <p:spPr>
          <a:xfrm rot="5400000">
            <a:off x="10149659" y="3947702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AE8E24-CB18-0CFE-B727-45C9A0748D7B}"/>
              </a:ext>
            </a:extLst>
          </p:cNvPr>
          <p:cNvSpPr txBox="1"/>
          <p:nvPr/>
        </p:nvSpPr>
        <p:spPr>
          <a:xfrm>
            <a:off x="9546890" y="5461876"/>
            <a:ext cx="224821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Dashboard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94ECC3A-E029-8E98-3F97-8FF234F46EA8}"/>
              </a:ext>
            </a:extLst>
          </p:cNvPr>
          <p:cNvSpPr/>
          <p:nvPr/>
        </p:nvSpPr>
        <p:spPr>
          <a:xfrm>
            <a:off x="2149871" y="1731913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5D0C050-067F-711F-2E6A-43A4717B6C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8686" y="4599762"/>
            <a:ext cx="1377992" cy="9254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4C71CE-3306-DDEA-F7AE-C512AEF7CA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06958" y="3161831"/>
            <a:ext cx="1371365" cy="13327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9143A3-3B8D-F501-4157-8C6AAED4AC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9265" y="5525203"/>
            <a:ext cx="1388132" cy="694066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89C9B1B-84C2-8E0C-8374-EE9C83E1DE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39222" y="3758271"/>
            <a:ext cx="2248218" cy="12292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E839DFB-424C-1CA1-271F-4A43D8634C60}"/>
              </a:ext>
            </a:extLst>
          </p:cNvPr>
          <p:cNvSpPr txBox="1"/>
          <p:nvPr/>
        </p:nvSpPr>
        <p:spPr>
          <a:xfrm>
            <a:off x="6727756" y="3184352"/>
            <a:ext cx="214787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Info PIC </a:t>
            </a:r>
            <a:r>
              <a:rPr lang="en-US" sz="168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MA**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C11CCCA-496E-F002-9227-2D9756B0700F}"/>
              </a:ext>
            </a:extLst>
          </p:cNvPr>
          <p:cNvSpPr/>
          <p:nvPr/>
        </p:nvSpPr>
        <p:spPr>
          <a:xfrm rot="5400000">
            <a:off x="7536336" y="4725636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6FB344-70AA-4466-18C3-C49526533037}"/>
              </a:ext>
            </a:extLst>
          </p:cNvPr>
          <p:cNvSpPr txBox="1"/>
          <p:nvPr/>
        </p:nvSpPr>
        <p:spPr>
          <a:xfrm>
            <a:off x="7069265" y="6276383"/>
            <a:ext cx="138813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 Sign PIC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7794620-A4AC-6421-A613-CA3D5BC61E3E}"/>
              </a:ext>
            </a:extLst>
          </p:cNvPr>
          <p:cNvSpPr/>
          <p:nvPr/>
        </p:nvSpPr>
        <p:spPr>
          <a:xfrm>
            <a:off x="8968370" y="3697896"/>
            <a:ext cx="410547" cy="95172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94698F1-62B6-0B99-DA6A-9311228D6322}"/>
              </a:ext>
            </a:extLst>
          </p:cNvPr>
          <p:cNvSpPr/>
          <p:nvPr/>
        </p:nvSpPr>
        <p:spPr>
          <a:xfrm>
            <a:off x="4749173" y="2995267"/>
            <a:ext cx="4162456" cy="3631981"/>
          </a:xfrm>
          <a:prstGeom prst="round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AEEE5-45CF-30A3-49CF-CEDED71C0D6B}"/>
              </a:ext>
            </a:extLst>
          </p:cNvPr>
          <p:cNvSpPr txBox="1"/>
          <p:nvPr/>
        </p:nvSpPr>
        <p:spPr>
          <a:xfrm>
            <a:off x="-52337" y="5870207"/>
            <a:ext cx="2947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088"/>
            <a:r>
              <a:rPr lang="en-US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	Marketing </a:t>
            </a:r>
            <a:r>
              <a:rPr lang="en-US" sz="12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</a:t>
            </a:r>
            <a:endParaRPr lang="en-US" sz="1200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46088"/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	Merchant Agreement</a:t>
            </a:r>
          </a:p>
          <a:p>
            <a:pPr defTabSz="446088"/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	Bank Front End Services</a:t>
            </a:r>
          </a:p>
          <a:p>
            <a:pPr defTabSz="446088"/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****	</a:t>
            </a:r>
            <a:r>
              <a:rPr lang="en-ID" sz="12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2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area/</a:t>
            </a:r>
            <a:r>
              <a:rPr lang="en-ID" sz="12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sentra</a:t>
            </a:r>
            <a:endParaRPr lang="en-ID" sz="1200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8AE3E-D080-5A9E-E415-33DAE5A58925}"/>
              </a:ext>
            </a:extLst>
          </p:cNvPr>
          <p:cNvSpPr txBox="1"/>
          <p:nvPr/>
        </p:nvSpPr>
        <p:spPr>
          <a:xfrm>
            <a:off x="2206959" y="4310200"/>
            <a:ext cx="21756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 to End Service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45B6A4-CE08-4F55-281A-911B10DB0950}"/>
              </a:ext>
            </a:extLst>
          </p:cNvPr>
          <p:cNvSpPr txBox="1"/>
          <p:nvPr/>
        </p:nvSpPr>
        <p:spPr>
          <a:xfrm>
            <a:off x="2068105" y="3506252"/>
            <a:ext cx="21756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 End Service</a:t>
            </a:r>
            <a:endParaRPr lang="en-ID" sz="168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DE1CC4-7DCE-D190-6CE0-B26F09244F51}"/>
              </a:ext>
            </a:extLst>
          </p:cNvPr>
          <p:cNvSpPr txBox="1"/>
          <p:nvPr/>
        </p:nvSpPr>
        <p:spPr>
          <a:xfrm>
            <a:off x="3218171" y="4016395"/>
            <a:ext cx="7505159" cy="1200329"/>
          </a:xfrm>
          <a:prstGeom prst="rect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Doc. Registration – Phone Verification</a:t>
            </a:r>
          </a:p>
          <a:p>
            <a:pPr algn="ctr"/>
            <a:r>
              <a:rPr lang="en-US" sz="36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SLA 3 Hari </a:t>
            </a:r>
            <a:r>
              <a:rPr lang="en-US" sz="36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Kerja</a:t>
            </a:r>
            <a:endParaRPr lang="en-ID" sz="3600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E50823-AE96-15DD-C01E-6D99A4768ACF}"/>
              </a:ext>
            </a:extLst>
          </p:cNvPr>
          <p:cNvSpPr txBox="1"/>
          <p:nvPr/>
        </p:nvSpPr>
        <p:spPr>
          <a:xfrm>
            <a:off x="8928973" y="3906803"/>
            <a:ext cx="3188792" cy="1015663"/>
          </a:xfrm>
          <a:prstGeom prst="rect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000" b="1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Review, Approval, dan Submit MID-TID***</a:t>
            </a:r>
          </a:p>
          <a:p>
            <a:r>
              <a:rPr lang="en-US" dirty="0">
                <a:solidFill>
                  <a:srgbClr val="00B0F0"/>
                </a:solidFill>
              </a:rPr>
              <a:t>SLA 4 Hari </a:t>
            </a:r>
            <a:r>
              <a:rPr lang="en-US" dirty="0" err="1">
                <a:solidFill>
                  <a:srgbClr val="00B0F0"/>
                </a:solidFill>
              </a:rPr>
              <a:t>Kerja</a:t>
            </a:r>
            <a:endParaRPr lang="en-ID" dirty="0">
              <a:solidFill>
                <a:srgbClr val="00B0F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64D38C-44D2-5DAA-2430-BBDFD9D4D3AF}"/>
              </a:ext>
            </a:extLst>
          </p:cNvPr>
          <p:cNvSpPr txBox="1"/>
          <p:nvPr/>
        </p:nvSpPr>
        <p:spPr>
          <a:xfrm>
            <a:off x="8968370" y="4831007"/>
            <a:ext cx="3150712" cy="923330"/>
          </a:xfrm>
          <a:prstGeom prst="rect">
            <a:avLst/>
          </a:prstGeom>
          <a:ln w="57150">
            <a:solidFill>
              <a:srgbClr val="FFF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3600" b="1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527175"/>
            <a:r>
              <a:rPr lang="en-US" sz="1800" dirty="0" err="1"/>
              <a:t>Migrasi</a:t>
            </a:r>
            <a:r>
              <a:rPr lang="en-US" sz="1800" dirty="0"/>
              <a:t> Data	: </a:t>
            </a:r>
            <a:r>
              <a:rPr lang="en-US" sz="1800" dirty="0">
                <a:solidFill>
                  <a:srgbClr val="00B0F0"/>
                </a:solidFill>
              </a:rPr>
              <a:t>SLA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1 HK</a:t>
            </a:r>
          </a:p>
          <a:p>
            <a:pPr algn="l" defTabSz="1527175"/>
            <a:r>
              <a:rPr lang="en-US" sz="1800" dirty="0" err="1"/>
              <a:t>Preparasi</a:t>
            </a:r>
            <a:r>
              <a:rPr lang="en-US" sz="1800" dirty="0"/>
              <a:t> EDC	: </a:t>
            </a:r>
            <a:r>
              <a:rPr lang="en-US" sz="1800" dirty="0">
                <a:solidFill>
                  <a:srgbClr val="00B0F0"/>
                </a:solidFill>
              </a:rPr>
              <a:t>SLA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1 HK</a:t>
            </a:r>
          </a:p>
          <a:p>
            <a:pPr algn="l" defTabSz="1527175"/>
            <a:r>
              <a:rPr lang="en-US" sz="1800" dirty="0"/>
              <a:t>Deployment	: </a:t>
            </a:r>
            <a:r>
              <a:rPr lang="en-US" sz="1800" dirty="0">
                <a:solidFill>
                  <a:srgbClr val="00B0F0"/>
                </a:solidFill>
              </a:rPr>
              <a:t>SLA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1-7 HK</a:t>
            </a:r>
            <a:r>
              <a:rPr lang="en-US" sz="1200" dirty="0"/>
              <a:t>****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863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/>
      <p:bldP spid="5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4" grpId="0"/>
      <p:bldP spid="25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47" grpId="0"/>
      <p:bldP spid="48" grpId="0" animBg="1"/>
      <p:bldP spid="49" grpId="0"/>
      <p:bldP spid="50" grpId="0" animBg="1"/>
      <p:bldP spid="51" grpId="0" animBg="1"/>
      <p:bldP spid="52" grpId="0"/>
      <p:bldP spid="20" grpId="0"/>
      <p:bldP spid="21" grpId="0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Permintaan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Digital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1ED59-241A-42C4-88A0-98E21B74C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393459"/>
            <a:ext cx="824071" cy="726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4F488C-DCD8-4E56-A2CF-2B2E84656274}"/>
              </a:ext>
            </a:extLst>
          </p:cNvPr>
          <p:cNvSpPr txBox="1"/>
          <p:nvPr/>
        </p:nvSpPr>
        <p:spPr>
          <a:xfrm>
            <a:off x="197565" y="6028123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penadatanganan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(PIC Cabang/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dan Merchant) 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5B351-35F6-ED12-F8C7-6DFD992E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97" y="1120418"/>
            <a:ext cx="9474005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5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Halaman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TekenAja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197565" y="6122413"/>
            <a:ext cx="1097280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TekenAja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monitoring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ditandatangani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oleh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Akun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Terkait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56714-CAF6-E456-31A1-81C09300D6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6"/>
          <a:stretch/>
        </p:blipFill>
        <p:spPr>
          <a:xfrm>
            <a:off x="0" y="1352550"/>
            <a:ext cx="121920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36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TekenAja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55B2F-A1B4-A645-B1AC-A82F2F0F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1276890"/>
            <a:ext cx="10262022" cy="446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18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TekenAja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5EA1E1-EE37-E6FF-CCC5-6C15ACBF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1166327"/>
            <a:ext cx="9582150" cy="48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9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TekenAja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F57599-1254-2BCE-9E9B-36276E51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8" y="1305822"/>
            <a:ext cx="10655560" cy="48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19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TekenAja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F10A77-F410-5CF8-0FF6-6EF23262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276890"/>
            <a:ext cx="9856333" cy="46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5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7" y="236989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Layar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TekenAja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549931"/>
            <a:ext cx="824071" cy="726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61AD8-A5A0-9479-A370-0F6E6BD0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98" y="1380931"/>
            <a:ext cx="9853298" cy="48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18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63" y="198190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b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Monitoring Approval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Tiap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Bank dan Proses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DigiSign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8FEA0-8FF5-4B02-93F1-B0947E18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5850"/>
            <a:ext cx="10972800" cy="468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17F8C7-7925-4174-8E56-D8BD342AB05C}"/>
              </a:ext>
            </a:extLst>
          </p:cNvPr>
          <p:cNvSpPr/>
          <p:nvPr/>
        </p:nvSpPr>
        <p:spPr>
          <a:xfrm>
            <a:off x="6921304" y="4013982"/>
            <a:ext cx="637735" cy="196948"/>
          </a:xfrm>
          <a:prstGeom prst="rect">
            <a:avLst/>
          </a:prstGeom>
          <a:solidFill>
            <a:srgbClr val="E5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636363"/>
                </a:solidFill>
              </a:rPr>
              <a:t>Signed</a:t>
            </a:r>
            <a:endParaRPr lang="en-ID" sz="600" dirty="0">
              <a:solidFill>
                <a:srgbClr val="63636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24307-A6EE-444A-ADD7-100F14DEE5C4}"/>
              </a:ext>
            </a:extLst>
          </p:cNvPr>
          <p:cNvSpPr/>
          <p:nvPr/>
        </p:nvSpPr>
        <p:spPr>
          <a:xfrm>
            <a:off x="6921304" y="4700808"/>
            <a:ext cx="637735" cy="196948"/>
          </a:xfrm>
          <a:prstGeom prst="rect">
            <a:avLst/>
          </a:prstGeom>
          <a:solidFill>
            <a:srgbClr val="E5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636363"/>
                </a:solidFill>
              </a:rPr>
              <a:t>Signed</a:t>
            </a:r>
            <a:endParaRPr lang="en-ID" sz="600" dirty="0">
              <a:solidFill>
                <a:srgbClr val="63636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16547-2D0B-4918-B8C9-CAB287C9227F}"/>
              </a:ext>
            </a:extLst>
          </p:cNvPr>
          <p:cNvSpPr/>
          <p:nvPr/>
        </p:nvSpPr>
        <p:spPr>
          <a:xfrm>
            <a:off x="6921304" y="4334375"/>
            <a:ext cx="637735" cy="1969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636363"/>
                </a:solidFill>
              </a:rPr>
              <a:t>Signed</a:t>
            </a:r>
            <a:endParaRPr lang="en-ID" sz="600" dirty="0">
              <a:solidFill>
                <a:srgbClr val="63636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8FE8AB-66AA-4C72-B88F-FAA03E52EB63}"/>
              </a:ext>
            </a:extLst>
          </p:cNvPr>
          <p:cNvSpPr/>
          <p:nvPr/>
        </p:nvSpPr>
        <p:spPr>
          <a:xfrm>
            <a:off x="6949438" y="5041730"/>
            <a:ext cx="637735" cy="1969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636363"/>
                </a:solidFill>
              </a:rPr>
              <a:t>Signed</a:t>
            </a:r>
            <a:endParaRPr lang="en-ID" sz="600" dirty="0">
              <a:solidFill>
                <a:srgbClr val="63636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4E14-6032-4C7E-A559-2BFDFC5A07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393459"/>
            <a:ext cx="824071" cy="726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1FF3C-1366-4368-9D47-ABDDD012420F}"/>
              </a:ext>
            </a:extLst>
          </p:cNvPr>
          <p:cNvSpPr txBox="1"/>
          <p:nvPr/>
        </p:nvSpPr>
        <p:spPr>
          <a:xfrm>
            <a:off x="609600" y="5801608"/>
            <a:ext cx="10972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2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32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Approval dan Digital Signature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yang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 Approve dan file Merchant Agreement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2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ditandatangani</a:t>
            </a:r>
            <a:r>
              <a:rPr lang="en-US" sz="132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32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AB37B-0970-4567-899E-4DC15C52697D}"/>
              </a:ext>
            </a:extLst>
          </p:cNvPr>
          <p:cNvSpPr/>
          <p:nvPr/>
        </p:nvSpPr>
        <p:spPr>
          <a:xfrm>
            <a:off x="5824204" y="3976469"/>
            <a:ext cx="1903648" cy="135049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80"/>
          </a:p>
        </p:txBody>
      </p:sp>
    </p:spTree>
    <p:extLst>
      <p:ext uri="{BB962C8B-B14F-4D97-AF65-F5344CB8AC3E}">
        <p14:creationId xmlns:p14="http://schemas.microsoft.com/office/powerpoint/2010/main" val="38489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AB536-36F9-D94F-A304-A82327AB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</p:spPr>
      </p:pic>
      <p:sp>
        <p:nvSpPr>
          <p:cNvPr id="4" name="Subtitle 1">
            <a:extLst>
              <a:ext uri="{FF2B5EF4-FFF2-40B4-BE49-F238E27FC236}">
                <a16:creationId xmlns:a16="http://schemas.microsoft.com/office/drawing/2014/main" id="{5A56D41F-F678-634B-A675-09E639D085FC}"/>
              </a:ext>
            </a:extLst>
          </p:cNvPr>
          <p:cNvSpPr txBox="1">
            <a:spLocks/>
          </p:cNvSpPr>
          <p:nvPr/>
        </p:nvSpPr>
        <p:spPr>
          <a:xfrm>
            <a:off x="6074552" y="1222072"/>
            <a:ext cx="4129621" cy="657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5D72B950-3A31-754C-B249-11B33C9B1C4B}"/>
              </a:ext>
            </a:extLst>
          </p:cNvPr>
          <p:cNvSpPr txBox="1">
            <a:spLocks/>
          </p:cNvSpPr>
          <p:nvPr/>
        </p:nvSpPr>
        <p:spPr>
          <a:xfrm>
            <a:off x="6104698" y="2374581"/>
            <a:ext cx="3361075" cy="33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PT. Mitra Transaksi Indonesia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AB527B6-9B20-7943-86E1-E9135DE62017}"/>
              </a:ext>
            </a:extLst>
          </p:cNvPr>
          <p:cNvSpPr txBox="1">
            <a:spLocks/>
          </p:cNvSpPr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"/>
              </a:lnSpc>
              <a:spcBef>
                <a:spcPts val="0"/>
              </a:spcBef>
            </a:pP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Copyright © 2021 PT Mitra </a:t>
            </a:r>
            <a:r>
              <a:rPr lang="en-AU" sz="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Transaksi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Indonesia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rights reserved. This document/proposal or any portion  is confidential, thereof may not be reproduced or used in any manner whatsoever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without the express written permission of PT Mitra Transaksi Indonesia.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7974F-08B2-FB4E-BAED-A5B0C18874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404" y="695921"/>
            <a:ext cx="2793930" cy="22096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26ED84-81B6-284E-8704-A9B398A24CE4}"/>
              </a:ext>
            </a:extLst>
          </p:cNvPr>
          <p:cNvSpPr/>
          <p:nvPr/>
        </p:nvSpPr>
        <p:spPr>
          <a:xfrm>
            <a:off x="6219930" y="2180490"/>
            <a:ext cx="2009670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2C7C9-7127-4D5D-99A9-BBF5081F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B597-FD0B-4020-A413-7E291C7F2D87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697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2246042" y="593126"/>
            <a:ext cx="7690776" cy="394128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 PROSES ONBOARDING AKUISISI MERCHANT HIMBARA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3C479-FC6B-8C85-D284-12CB0AB0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5" y="1890157"/>
            <a:ext cx="582659" cy="582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31107-A5CA-6407-DD0E-3F10203E1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0" y="1962074"/>
            <a:ext cx="463838" cy="463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8BEE9-C216-6269-88E5-0F2912505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3" y="1268030"/>
            <a:ext cx="500267" cy="500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23B12-B833-13B9-4BA6-E55BB041E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" y="1250762"/>
            <a:ext cx="559320" cy="559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BF7CD6-E4F2-3F1E-5A13-2261D7E1428E}"/>
              </a:ext>
            </a:extLst>
          </p:cNvPr>
          <p:cNvSpPr txBox="1"/>
          <p:nvPr/>
        </p:nvSpPr>
        <p:spPr>
          <a:xfrm>
            <a:off x="2278063" y="1332321"/>
            <a:ext cx="3582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Proses Onboarding </a:t>
            </a:r>
            <a:r>
              <a:rPr lang="en-US" sz="18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</a:t>
            </a: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&amp; Merchant Phone Verification </a:t>
            </a:r>
            <a:r>
              <a:rPr lang="en-US" sz="18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Deal Merchant oleh Tim MY* </a:t>
            </a:r>
            <a:endParaRPr lang="en-ID" sz="1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6CD910-264E-7F35-64A0-9B37270C3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41" y="2950092"/>
            <a:ext cx="968890" cy="7072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0AE204-F8E9-C683-D462-033A680976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l="21782" r="22383"/>
          <a:stretch/>
        </p:blipFill>
        <p:spPr>
          <a:xfrm>
            <a:off x="1016509" y="2935766"/>
            <a:ext cx="789548" cy="7242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A4C71CE-3306-DDEA-F7AE-C512AEF7C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022" y="4694237"/>
            <a:ext cx="1156320" cy="11237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9143A3-3B8D-F501-4157-8C6AAED4AC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20" y="3662562"/>
            <a:ext cx="888509" cy="444255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CDE1CC4-7DCE-D190-6CE0-B26F09244F51}"/>
              </a:ext>
            </a:extLst>
          </p:cNvPr>
          <p:cNvSpPr txBox="1"/>
          <p:nvPr/>
        </p:nvSpPr>
        <p:spPr>
          <a:xfrm>
            <a:off x="5940135" y="1633627"/>
            <a:ext cx="2820961" cy="400110"/>
          </a:xfrm>
          <a:prstGeom prst="rect">
            <a:avLst/>
          </a:prstGeom>
          <a:ln w="571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SLA 3 Hari </a:t>
            </a:r>
            <a:r>
              <a:rPr lang="en-US" sz="2000" b="1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Kerja</a:t>
            </a:r>
            <a:endParaRPr lang="en-ID" sz="2000" b="1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E50823-AE96-15DD-C01E-6D99A4768ACF}"/>
              </a:ext>
            </a:extLst>
          </p:cNvPr>
          <p:cNvSpPr txBox="1"/>
          <p:nvPr/>
        </p:nvSpPr>
        <p:spPr>
          <a:xfrm>
            <a:off x="5940135" y="2771897"/>
            <a:ext cx="2820961" cy="1692771"/>
          </a:xfrm>
          <a:prstGeom prst="rect">
            <a:avLst/>
          </a:prstGeom>
          <a:ln w="571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SLA 4 Hari </a:t>
            </a:r>
            <a:r>
              <a:rPr lang="en-US" dirty="0" err="1"/>
              <a:t>Kerja</a:t>
            </a:r>
            <a:endParaRPr lang="en-US" dirty="0"/>
          </a:p>
          <a:p>
            <a:r>
              <a:rPr lang="en-US" sz="1400" i="1" dirty="0">
                <a:solidFill>
                  <a:schemeClr val="tx1"/>
                </a:solidFill>
              </a:rPr>
              <a:t>Jika </a:t>
            </a:r>
            <a:r>
              <a:rPr lang="en-US" sz="1400" i="1" dirty="0" err="1">
                <a:solidFill>
                  <a:schemeClr val="tx1"/>
                </a:solidFill>
              </a:rPr>
              <a:t>selama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 err="1">
                <a:solidFill>
                  <a:schemeClr val="tx1"/>
                </a:solidFill>
              </a:rPr>
              <a:t>batas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 err="1">
                <a:solidFill>
                  <a:schemeClr val="tx1"/>
                </a:solidFill>
              </a:rPr>
              <a:t>waktu</a:t>
            </a:r>
            <a:r>
              <a:rPr lang="en-US" sz="1400" i="1" dirty="0">
                <a:solidFill>
                  <a:schemeClr val="tx1"/>
                </a:solidFill>
              </a:rPr>
              <a:t> SLA Bank </a:t>
            </a:r>
            <a:r>
              <a:rPr lang="en-US" sz="1400" i="1" dirty="0" err="1">
                <a:solidFill>
                  <a:schemeClr val="tx1"/>
                </a:solidFill>
              </a:rPr>
              <a:t>Himbara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 err="1">
                <a:solidFill>
                  <a:schemeClr val="tx1"/>
                </a:solidFill>
              </a:rPr>
              <a:t>belum</a:t>
            </a:r>
            <a:r>
              <a:rPr lang="en-US" sz="1400" i="1" dirty="0">
                <a:solidFill>
                  <a:schemeClr val="tx1"/>
                </a:solidFill>
              </a:rPr>
              <a:t>/</a:t>
            </a:r>
            <a:r>
              <a:rPr lang="en-US" sz="1400" i="1" dirty="0" err="1">
                <a:solidFill>
                  <a:schemeClr val="tx1"/>
                </a:solidFill>
              </a:rPr>
              <a:t>tidak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 err="1">
                <a:solidFill>
                  <a:schemeClr val="tx1"/>
                </a:solidFill>
              </a:rPr>
              <a:t>melakukan</a:t>
            </a:r>
            <a:r>
              <a:rPr lang="en-US" sz="1400" i="1" dirty="0">
                <a:solidFill>
                  <a:schemeClr val="tx1"/>
                </a:solidFill>
              </a:rPr>
              <a:t> Approval </a:t>
            </a:r>
            <a:r>
              <a:rPr lang="en-US" sz="1400" i="1" dirty="0" err="1">
                <a:solidFill>
                  <a:schemeClr val="tx1"/>
                </a:solidFill>
              </a:rPr>
              <a:t>sesuai</a:t>
            </a:r>
            <a:r>
              <a:rPr lang="en-US" sz="1400" i="1" dirty="0">
                <a:solidFill>
                  <a:schemeClr val="tx1"/>
                </a:solidFill>
              </a:rPr>
              <a:t> user role/RAC, </a:t>
            </a:r>
            <a:r>
              <a:rPr lang="en-US" sz="1400" i="1" dirty="0" err="1">
                <a:solidFill>
                  <a:schemeClr val="tx1"/>
                </a:solidFill>
              </a:rPr>
              <a:t>maka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 err="1">
                <a:solidFill>
                  <a:schemeClr val="tx1"/>
                </a:solidFill>
              </a:rPr>
              <a:t>aplikasi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 err="1">
                <a:solidFill>
                  <a:schemeClr val="tx1"/>
                </a:solidFill>
              </a:rPr>
              <a:t>untuk</a:t>
            </a:r>
            <a:r>
              <a:rPr lang="en-US" sz="1400" i="1" dirty="0">
                <a:solidFill>
                  <a:schemeClr val="tx1"/>
                </a:solidFill>
              </a:rPr>
              <a:t> Bank </a:t>
            </a:r>
            <a:r>
              <a:rPr lang="en-US" sz="1400" i="1" dirty="0" err="1">
                <a:solidFill>
                  <a:schemeClr val="tx1"/>
                </a:solidFill>
              </a:rPr>
              <a:t>tersebut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 err="1">
                <a:solidFill>
                  <a:schemeClr val="tx1"/>
                </a:solidFill>
              </a:rPr>
              <a:t>otomatis</a:t>
            </a:r>
            <a:r>
              <a:rPr lang="en-US" sz="1400" i="1" dirty="0">
                <a:solidFill>
                  <a:schemeClr val="tx1"/>
                </a:solidFill>
              </a:rPr>
              <a:t> rejected dan closed (</a:t>
            </a:r>
            <a:r>
              <a:rPr lang="en-US" sz="1400" i="1" dirty="0" err="1">
                <a:solidFill>
                  <a:schemeClr val="tx1"/>
                </a:solidFill>
              </a:rPr>
              <a:t>tidak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 err="1">
                <a:solidFill>
                  <a:schemeClr val="tx1"/>
                </a:solidFill>
              </a:rPr>
              <a:t>dapat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 err="1">
                <a:solidFill>
                  <a:schemeClr val="tx1"/>
                </a:solidFill>
              </a:rPr>
              <a:t>diakses</a:t>
            </a:r>
            <a:r>
              <a:rPr lang="en-US" sz="1400" i="1" dirty="0">
                <a:solidFill>
                  <a:schemeClr val="tx1"/>
                </a:solidFill>
              </a:rPr>
              <a:t>/approve </a:t>
            </a:r>
            <a:r>
              <a:rPr lang="en-US" sz="1400" i="1" dirty="0" err="1">
                <a:solidFill>
                  <a:schemeClr val="tx1"/>
                </a:solidFill>
              </a:rPr>
              <a:t>kembali</a:t>
            </a:r>
            <a:r>
              <a:rPr lang="en-US" sz="1400" i="1" dirty="0">
                <a:solidFill>
                  <a:schemeClr val="tx1"/>
                </a:solidFill>
              </a:rPr>
              <a:t>)</a:t>
            </a:r>
            <a:endParaRPr lang="en-ID" i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64D38C-44D2-5DAA-2430-BBDFD9D4D3AF}"/>
              </a:ext>
            </a:extLst>
          </p:cNvPr>
          <p:cNvSpPr txBox="1"/>
          <p:nvPr/>
        </p:nvSpPr>
        <p:spPr>
          <a:xfrm>
            <a:off x="5940136" y="4748278"/>
            <a:ext cx="2820961" cy="1015663"/>
          </a:xfrm>
          <a:prstGeom prst="rect">
            <a:avLst/>
          </a:prstGeom>
          <a:ln w="5715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 b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SLA 1 Hari </a:t>
            </a:r>
            <a:r>
              <a:rPr lang="en-US" dirty="0" err="1"/>
              <a:t>Kerja</a:t>
            </a:r>
            <a:endParaRPr lang="en-US" dirty="0"/>
          </a:p>
          <a:p>
            <a:r>
              <a:rPr lang="en-US" dirty="0"/>
              <a:t>SLA 1 Hari </a:t>
            </a:r>
            <a:r>
              <a:rPr lang="en-US" dirty="0" err="1"/>
              <a:t>Kerja</a:t>
            </a:r>
            <a:endParaRPr lang="en-US" dirty="0"/>
          </a:p>
          <a:p>
            <a:r>
              <a:rPr lang="en-US" dirty="0"/>
              <a:t>SLA 1-7 Hari </a:t>
            </a:r>
            <a:r>
              <a:rPr lang="en-US" dirty="0" err="1"/>
              <a:t>Kerja</a:t>
            </a:r>
            <a:endParaRPr lang="en-US" sz="1800" dirty="0">
              <a:solidFill>
                <a:srgbClr val="002060"/>
              </a:solidFill>
              <a:ea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694A96C-70C1-81F6-8FC0-DB6EA2CC02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1502" y="1446622"/>
            <a:ext cx="664958" cy="6649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04FF11-8D35-C037-873A-1CF2C14C8F65}"/>
              </a:ext>
            </a:extLst>
          </p:cNvPr>
          <p:cNvSpPr txBox="1"/>
          <p:nvPr/>
        </p:nvSpPr>
        <p:spPr>
          <a:xfrm>
            <a:off x="2278063" y="2979194"/>
            <a:ext cx="2940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Analyst,</a:t>
            </a:r>
          </a:p>
          <a:p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Approval </a:t>
            </a:r>
            <a:r>
              <a:rPr lang="en-US" sz="18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RAC/Role,</a:t>
            </a:r>
          </a:p>
          <a:p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Proses Sign MA** oleh PIC, dan Submit MID-TID ***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89E2CB-CC37-2371-31DE-403068F19C94}"/>
              </a:ext>
            </a:extLst>
          </p:cNvPr>
          <p:cNvSpPr txBox="1"/>
          <p:nvPr/>
        </p:nvSpPr>
        <p:spPr>
          <a:xfrm>
            <a:off x="2278063" y="4784878"/>
            <a:ext cx="3306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Migrasi</a:t>
            </a: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r>
              <a:rPr lang="en-US" sz="18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Preparasi</a:t>
            </a: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EDC </a:t>
            </a:r>
          </a:p>
          <a:p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**** 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A5C02F-2102-4D2D-83E4-30F219F41146}"/>
              </a:ext>
            </a:extLst>
          </p:cNvPr>
          <p:cNvSpPr txBox="1"/>
          <p:nvPr/>
        </p:nvSpPr>
        <p:spPr>
          <a:xfrm>
            <a:off x="-52337" y="5870207"/>
            <a:ext cx="2947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46088"/>
            <a:r>
              <a:rPr lang="en-US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	Marketing </a:t>
            </a:r>
            <a:r>
              <a:rPr lang="en-US" sz="12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</a:t>
            </a:r>
            <a:endParaRPr lang="en-US" sz="1200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46088"/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	Merchant Agreement</a:t>
            </a:r>
          </a:p>
          <a:p>
            <a:pPr defTabSz="446088"/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	Bank Front End Services</a:t>
            </a:r>
          </a:p>
          <a:p>
            <a:pPr defTabSz="446088"/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****	</a:t>
            </a:r>
            <a:r>
              <a:rPr lang="en-ID" sz="12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2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2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area/</a:t>
            </a:r>
            <a:r>
              <a:rPr lang="en-ID" sz="1200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sentra</a:t>
            </a:r>
            <a:endParaRPr lang="en-ID" sz="1200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E5913A1-03E5-6490-C27C-9C844C7B11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4361" y="1120032"/>
            <a:ext cx="1564464" cy="13801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F471533-97EC-C9A1-4426-198E9B1A17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087" y="2568225"/>
            <a:ext cx="1856061" cy="104833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F9E2C29-E779-D72D-943F-81DB3A27D5A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86" b="22127"/>
          <a:stretch/>
        </p:blipFill>
        <p:spPr>
          <a:xfrm>
            <a:off x="10212024" y="2595138"/>
            <a:ext cx="1564464" cy="77129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DE5C94C-5918-BC3A-4ABF-F9FC31C82D7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316" y="3366433"/>
            <a:ext cx="1753602" cy="99046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C0C266D-6E53-D797-66C2-B5A1415BE85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898" r="7763" b="19094"/>
          <a:stretch/>
        </p:blipFill>
        <p:spPr>
          <a:xfrm>
            <a:off x="10050875" y="3312228"/>
            <a:ext cx="1914752" cy="7270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F3A956A-13F4-F611-E1CD-5737134032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944" y="4019737"/>
            <a:ext cx="551859" cy="4868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A89C29C-3F2A-2D9E-265E-E1AC70148E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4360" y="4473408"/>
            <a:ext cx="1564464" cy="13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7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 animBg="1"/>
      <p:bldP spid="40" grpId="0" animBg="1"/>
      <p:bldP spid="42" grpId="0" animBg="1"/>
      <p:bldP spid="44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3563471" y="245257"/>
            <a:ext cx="5065057" cy="701904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PROSES ONBOARDING AKUISISI</a:t>
            </a:r>
          </a:p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BANK x MERCHANT HIMBARA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D27FA2D-7CA6-9043-6CC3-DB20A911A7F9}"/>
              </a:ext>
            </a:extLst>
          </p:cNvPr>
          <p:cNvGraphicFramePr>
            <a:graphicFrameLocks noGrp="1"/>
          </p:cNvGraphicFramePr>
          <p:nvPr/>
        </p:nvGraphicFramePr>
        <p:xfrm>
          <a:off x="208131" y="1266318"/>
          <a:ext cx="11775736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248">
                  <a:extLst>
                    <a:ext uri="{9D8B030D-6E8A-4147-A177-3AD203B41FA5}">
                      <a16:colId xmlns:a16="http://schemas.microsoft.com/office/drawing/2014/main" val="2777705283"/>
                    </a:ext>
                  </a:extLst>
                </a:gridCol>
                <a:gridCol w="1682248">
                  <a:extLst>
                    <a:ext uri="{9D8B030D-6E8A-4147-A177-3AD203B41FA5}">
                      <a16:colId xmlns:a16="http://schemas.microsoft.com/office/drawing/2014/main" val="3114910596"/>
                    </a:ext>
                  </a:extLst>
                </a:gridCol>
                <a:gridCol w="1682248">
                  <a:extLst>
                    <a:ext uri="{9D8B030D-6E8A-4147-A177-3AD203B41FA5}">
                      <a16:colId xmlns:a16="http://schemas.microsoft.com/office/drawing/2014/main" val="3956483963"/>
                    </a:ext>
                  </a:extLst>
                </a:gridCol>
                <a:gridCol w="1265195">
                  <a:extLst>
                    <a:ext uri="{9D8B030D-6E8A-4147-A177-3AD203B41FA5}">
                      <a16:colId xmlns:a16="http://schemas.microsoft.com/office/drawing/2014/main" val="1076861023"/>
                    </a:ext>
                  </a:extLst>
                </a:gridCol>
                <a:gridCol w="2099301">
                  <a:extLst>
                    <a:ext uri="{9D8B030D-6E8A-4147-A177-3AD203B41FA5}">
                      <a16:colId xmlns:a16="http://schemas.microsoft.com/office/drawing/2014/main" val="1977626239"/>
                    </a:ext>
                  </a:extLst>
                </a:gridCol>
                <a:gridCol w="1682248">
                  <a:extLst>
                    <a:ext uri="{9D8B030D-6E8A-4147-A177-3AD203B41FA5}">
                      <a16:colId xmlns:a16="http://schemas.microsoft.com/office/drawing/2014/main" val="3528162407"/>
                    </a:ext>
                  </a:extLst>
                </a:gridCol>
                <a:gridCol w="1682248">
                  <a:extLst>
                    <a:ext uri="{9D8B030D-6E8A-4147-A177-3AD203B41FA5}">
                      <a16:colId xmlns:a16="http://schemas.microsoft.com/office/drawing/2014/main" val="2588322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ALUR PROSES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TOOLS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Doc. Registration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QAM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Entry - Checker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Merchant Analyst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Approval Bank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12956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 BANK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(END TO END)</a:t>
                      </a:r>
                      <a:endParaRPr lang="en-ID" sz="1400" b="1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Copy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671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E-Mail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7170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MAAS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7193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D" sz="1400" b="1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MBCS - Bank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87000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1A92D4BC-13EA-DE24-5D0A-C64DE3EC6F2D}"/>
              </a:ext>
            </a:extLst>
          </p:cNvPr>
          <p:cNvSpPr/>
          <p:nvPr/>
        </p:nvSpPr>
        <p:spPr>
          <a:xfrm>
            <a:off x="3737113" y="1838739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Pengisi</a:t>
            </a:r>
            <a:r>
              <a:rPr lang="en-ID" sz="900" dirty="0">
                <a:solidFill>
                  <a:schemeClr val="tx1"/>
                </a:solidFill>
              </a:rPr>
              <a:t>an Form Merchant Agreement dan Tanda </a:t>
            </a:r>
            <a:r>
              <a:rPr lang="en-ID" sz="900" dirty="0" err="1">
                <a:solidFill>
                  <a:schemeClr val="tx1"/>
                </a:solidFill>
              </a:rPr>
              <a:t>Tangan</a:t>
            </a:r>
            <a:r>
              <a:rPr lang="en-ID" sz="900" dirty="0">
                <a:solidFill>
                  <a:schemeClr val="tx1"/>
                </a:solidFill>
              </a:rPr>
              <a:t> </a:t>
            </a:r>
            <a:r>
              <a:rPr lang="en-ID" sz="900" dirty="0" err="1">
                <a:solidFill>
                  <a:schemeClr val="tx1"/>
                </a:solidFill>
              </a:rPr>
              <a:t>Basah</a:t>
            </a:r>
            <a:r>
              <a:rPr lang="en-ID" sz="900" dirty="0">
                <a:solidFill>
                  <a:schemeClr val="tx1"/>
                </a:solidFill>
              </a:rPr>
              <a:t> (Merchant-Bank)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2DCB0A-E10D-66E8-68B8-166BB0879929}"/>
              </a:ext>
            </a:extLst>
          </p:cNvPr>
          <p:cNvSpPr/>
          <p:nvPr/>
        </p:nvSpPr>
        <p:spPr>
          <a:xfrm>
            <a:off x="3737113" y="4155844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Create Application ID, Upload </a:t>
            </a:r>
            <a:r>
              <a:rPr lang="en-US" sz="900" dirty="0" err="1">
                <a:solidFill>
                  <a:schemeClr val="tx1"/>
                </a:solidFill>
              </a:rPr>
              <a:t>Dokumen</a:t>
            </a:r>
            <a:r>
              <a:rPr lang="en-US" sz="900" dirty="0">
                <a:solidFill>
                  <a:schemeClr val="tx1"/>
                </a:solidFill>
              </a:rPr>
              <a:t> Merchant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AD31C89-751F-B8D9-C046-DFA310CD6125}"/>
              </a:ext>
            </a:extLst>
          </p:cNvPr>
          <p:cNvSpPr/>
          <p:nvPr/>
        </p:nvSpPr>
        <p:spPr>
          <a:xfrm>
            <a:off x="5395291" y="3002904"/>
            <a:ext cx="955814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Request SLIK, SID BI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(*Jika </a:t>
            </a:r>
            <a:r>
              <a:rPr lang="en-US" sz="900" dirty="0" err="1">
                <a:solidFill>
                  <a:schemeClr val="tx1"/>
                </a:solidFill>
              </a:rPr>
              <a:t>dibutuhkan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9922487-8B87-874D-0C71-D190612E5FDF}"/>
              </a:ext>
            </a:extLst>
          </p:cNvPr>
          <p:cNvCxnSpPr>
            <a:stCxn id="21" idx="3"/>
            <a:endCxn id="56" idx="0"/>
          </p:cNvCxnSpPr>
          <p:nvPr/>
        </p:nvCxnSpPr>
        <p:spPr>
          <a:xfrm>
            <a:off x="5138530" y="2221396"/>
            <a:ext cx="734668" cy="78150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EBE066-8E3F-34A0-7725-48F67C0F37CE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>
            <a:off x="4437822" y="2604052"/>
            <a:ext cx="0" cy="155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060095A-CADC-AE21-36BB-BC7FE9932540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4437822" y="3385561"/>
            <a:ext cx="95746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4E525B5-C640-F5EF-7A25-CFFBC575CB5B}"/>
              </a:ext>
            </a:extLst>
          </p:cNvPr>
          <p:cNvSpPr/>
          <p:nvPr/>
        </p:nvSpPr>
        <p:spPr>
          <a:xfrm>
            <a:off x="6809427" y="4155843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Entry Data dan Check </a:t>
            </a:r>
            <a:r>
              <a:rPr lang="en-US" sz="900" dirty="0" err="1">
                <a:solidFill>
                  <a:schemeClr val="tx1"/>
                </a:solidFill>
              </a:rPr>
              <a:t>Profil</a:t>
            </a:r>
            <a:r>
              <a:rPr lang="en-US" sz="900" dirty="0">
                <a:solidFill>
                  <a:schemeClr val="tx1"/>
                </a:solidFill>
              </a:rPr>
              <a:t> Merchant, Bank, MDR </a:t>
            </a:r>
            <a:r>
              <a:rPr lang="en-US" sz="900" dirty="0" err="1">
                <a:solidFill>
                  <a:schemeClr val="tx1"/>
                </a:solidFill>
              </a:rPr>
              <a:t>sesuai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dokumen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6B830E9-09BD-15CA-1175-FD5E42FA14DC}"/>
              </a:ext>
            </a:extLst>
          </p:cNvPr>
          <p:cNvCxnSpPr>
            <a:cxnSpLocks/>
            <a:stCxn id="55" idx="3"/>
            <a:endCxn id="69" idx="1"/>
          </p:cNvCxnSpPr>
          <p:nvPr/>
        </p:nvCxnSpPr>
        <p:spPr>
          <a:xfrm flipV="1">
            <a:off x="5138530" y="4538500"/>
            <a:ext cx="16708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5201C1C-42F7-E539-A8E8-861DCA4613DE}"/>
              </a:ext>
            </a:extLst>
          </p:cNvPr>
          <p:cNvSpPr/>
          <p:nvPr/>
        </p:nvSpPr>
        <p:spPr>
          <a:xfrm>
            <a:off x="8763982" y="4155842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Phone Ver dan Analyst </a:t>
            </a:r>
            <a:r>
              <a:rPr lang="en-US" sz="900" dirty="0" err="1">
                <a:solidFill>
                  <a:schemeClr val="tx1"/>
                </a:solidFill>
              </a:rPr>
              <a:t>menentukan</a:t>
            </a:r>
            <a:r>
              <a:rPr lang="en-US" sz="900" dirty="0">
                <a:solidFill>
                  <a:schemeClr val="tx1"/>
                </a:solidFill>
              </a:rPr>
              <a:t> RAC Merchant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FA1B704-2973-87B4-1076-67B47D3F1C30}"/>
              </a:ext>
            </a:extLst>
          </p:cNvPr>
          <p:cNvSpPr/>
          <p:nvPr/>
        </p:nvSpPr>
        <p:spPr>
          <a:xfrm>
            <a:off x="10466886" y="5302155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Approval </a:t>
            </a:r>
            <a:r>
              <a:rPr lang="en-US" sz="900" dirty="0" err="1">
                <a:solidFill>
                  <a:schemeClr val="tx1"/>
                </a:solidFill>
              </a:rPr>
              <a:t>Aplikasi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sesuai</a:t>
            </a:r>
            <a:r>
              <a:rPr lang="en-US" sz="900" dirty="0">
                <a:solidFill>
                  <a:schemeClr val="tx1"/>
                </a:solidFill>
              </a:rPr>
              <a:t> RAC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09A0F09-9A65-C752-D714-53863BF3DDF6}"/>
              </a:ext>
            </a:extLst>
          </p:cNvPr>
          <p:cNvCxnSpPr>
            <a:cxnSpLocks/>
            <a:stCxn id="69" idx="3"/>
            <a:endCxn id="73" idx="1"/>
          </p:cNvCxnSpPr>
          <p:nvPr/>
        </p:nvCxnSpPr>
        <p:spPr>
          <a:xfrm flipV="1">
            <a:off x="8210844" y="4538499"/>
            <a:ext cx="553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72C1FF4-0010-FC0B-9A5C-1B4F1C94FD9D}"/>
              </a:ext>
            </a:extLst>
          </p:cNvPr>
          <p:cNvCxnSpPr>
            <a:cxnSpLocks/>
            <a:stCxn id="73" idx="3"/>
            <a:endCxn id="74" idx="0"/>
          </p:cNvCxnSpPr>
          <p:nvPr/>
        </p:nvCxnSpPr>
        <p:spPr>
          <a:xfrm>
            <a:off x="10165399" y="4538499"/>
            <a:ext cx="1002196" cy="763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8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3563471" y="245257"/>
            <a:ext cx="5065057" cy="701904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PROSES ONBOARDING AKUISISI</a:t>
            </a:r>
          </a:p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BANK x MERCHANT HIMBARA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D27FA2D-7CA6-9043-6CC3-DB20A911A7F9}"/>
              </a:ext>
            </a:extLst>
          </p:cNvPr>
          <p:cNvGraphicFramePr>
            <a:graphicFrameLocks noGrp="1"/>
          </p:cNvGraphicFramePr>
          <p:nvPr/>
        </p:nvGraphicFramePr>
        <p:xfrm>
          <a:off x="208131" y="1266318"/>
          <a:ext cx="11775736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248">
                  <a:extLst>
                    <a:ext uri="{9D8B030D-6E8A-4147-A177-3AD203B41FA5}">
                      <a16:colId xmlns:a16="http://schemas.microsoft.com/office/drawing/2014/main" val="2777705283"/>
                    </a:ext>
                  </a:extLst>
                </a:gridCol>
                <a:gridCol w="1682248">
                  <a:extLst>
                    <a:ext uri="{9D8B030D-6E8A-4147-A177-3AD203B41FA5}">
                      <a16:colId xmlns:a16="http://schemas.microsoft.com/office/drawing/2014/main" val="3114910596"/>
                    </a:ext>
                  </a:extLst>
                </a:gridCol>
                <a:gridCol w="1682248">
                  <a:extLst>
                    <a:ext uri="{9D8B030D-6E8A-4147-A177-3AD203B41FA5}">
                      <a16:colId xmlns:a16="http://schemas.microsoft.com/office/drawing/2014/main" val="3956483963"/>
                    </a:ext>
                  </a:extLst>
                </a:gridCol>
                <a:gridCol w="1265195">
                  <a:extLst>
                    <a:ext uri="{9D8B030D-6E8A-4147-A177-3AD203B41FA5}">
                      <a16:colId xmlns:a16="http://schemas.microsoft.com/office/drawing/2014/main" val="1076861023"/>
                    </a:ext>
                  </a:extLst>
                </a:gridCol>
                <a:gridCol w="2099301">
                  <a:extLst>
                    <a:ext uri="{9D8B030D-6E8A-4147-A177-3AD203B41FA5}">
                      <a16:colId xmlns:a16="http://schemas.microsoft.com/office/drawing/2014/main" val="1977626239"/>
                    </a:ext>
                  </a:extLst>
                </a:gridCol>
                <a:gridCol w="1682248">
                  <a:extLst>
                    <a:ext uri="{9D8B030D-6E8A-4147-A177-3AD203B41FA5}">
                      <a16:colId xmlns:a16="http://schemas.microsoft.com/office/drawing/2014/main" val="3528162407"/>
                    </a:ext>
                  </a:extLst>
                </a:gridCol>
                <a:gridCol w="1682248">
                  <a:extLst>
                    <a:ext uri="{9D8B030D-6E8A-4147-A177-3AD203B41FA5}">
                      <a16:colId xmlns:a16="http://schemas.microsoft.com/office/drawing/2014/main" val="2588322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ALUR PROSES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TOOLS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Doc. Registration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QAM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Entry - Checker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Merchant Analyst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Approval Bank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12956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 BANK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(FRONT END)</a:t>
                      </a:r>
                      <a:endParaRPr lang="en-ID" sz="1400" b="1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E-Mail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671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Copy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7170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MAAS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7193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D" sz="1400" b="1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MAAS - MAP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87000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1A92D4BC-13EA-DE24-5D0A-C64DE3EC6F2D}"/>
              </a:ext>
            </a:extLst>
          </p:cNvPr>
          <p:cNvSpPr/>
          <p:nvPr/>
        </p:nvSpPr>
        <p:spPr>
          <a:xfrm>
            <a:off x="3737113" y="1838739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Menerima</a:t>
            </a:r>
            <a:r>
              <a:rPr lang="en-US" sz="900" dirty="0">
                <a:solidFill>
                  <a:schemeClr val="tx1"/>
                </a:solidFill>
              </a:rPr>
              <a:t> E-Mail </a:t>
            </a:r>
            <a:r>
              <a:rPr lang="en-US" sz="900" dirty="0" err="1">
                <a:solidFill>
                  <a:schemeClr val="tx1"/>
                </a:solidFill>
              </a:rPr>
              <a:t>permintaan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registrasi</a:t>
            </a:r>
            <a:r>
              <a:rPr lang="en-US" sz="900" dirty="0">
                <a:solidFill>
                  <a:schemeClr val="tx1"/>
                </a:solidFill>
              </a:rPr>
              <a:t> Merchant </a:t>
            </a:r>
            <a:r>
              <a:rPr lang="en-US" sz="900" dirty="0" err="1">
                <a:solidFill>
                  <a:schemeClr val="tx1"/>
                </a:solidFill>
              </a:rPr>
              <a:t>dari</a:t>
            </a:r>
            <a:r>
              <a:rPr lang="en-US" sz="900" dirty="0">
                <a:solidFill>
                  <a:schemeClr val="tx1"/>
                </a:solidFill>
              </a:rPr>
              <a:t> Bank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2DCB0A-E10D-66E8-68B8-166BB0879929}"/>
              </a:ext>
            </a:extLst>
          </p:cNvPr>
          <p:cNvSpPr/>
          <p:nvPr/>
        </p:nvSpPr>
        <p:spPr>
          <a:xfrm>
            <a:off x="3737113" y="4155844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Create Application ID, Upload </a:t>
            </a:r>
            <a:r>
              <a:rPr lang="en-US" sz="900" dirty="0" err="1">
                <a:solidFill>
                  <a:schemeClr val="tx1"/>
                </a:solidFill>
              </a:rPr>
              <a:t>Dokumen</a:t>
            </a:r>
            <a:r>
              <a:rPr lang="en-US" sz="900" dirty="0">
                <a:solidFill>
                  <a:schemeClr val="tx1"/>
                </a:solidFill>
              </a:rPr>
              <a:t> Merchant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E525B5-C640-F5EF-7A25-CFFBC575CB5B}"/>
              </a:ext>
            </a:extLst>
          </p:cNvPr>
          <p:cNvSpPr/>
          <p:nvPr/>
        </p:nvSpPr>
        <p:spPr>
          <a:xfrm>
            <a:off x="6809427" y="4155843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Entry Data dan Check </a:t>
            </a:r>
            <a:r>
              <a:rPr lang="en-US" sz="900" dirty="0" err="1">
                <a:solidFill>
                  <a:schemeClr val="tx1"/>
                </a:solidFill>
              </a:rPr>
              <a:t>Profil</a:t>
            </a:r>
            <a:r>
              <a:rPr lang="en-US" sz="900" dirty="0">
                <a:solidFill>
                  <a:schemeClr val="tx1"/>
                </a:solidFill>
              </a:rPr>
              <a:t> Merchant, Bank, MDR </a:t>
            </a:r>
            <a:r>
              <a:rPr lang="en-US" sz="900" dirty="0" err="1">
                <a:solidFill>
                  <a:schemeClr val="tx1"/>
                </a:solidFill>
              </a:rPr>
              <a:t>sesuai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dokumen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6B830E9-09BD-15CA-1175-FD5E42FA14DC}"/>
              </a:ext>
            </a:extLst>
          </p:cNvPr>
          <p:cNvCxnSpPr>
            <a:cxnSpLocks/>
            <a:stCxn id="55" idx="3"/>
            <a:endCxn id="69" idx="1"/>
          </p:cNvCxnSpPr>
          <p:nvPr/>
        </p:nvCxnSpPr>
        <p:spPr>
          <a:xfrm flipV="1">
            <a:off x="5138530" y="4538500"/>
            <a:ext cx="16708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5201C1C-42F7-E539-A8E8-861DCA4613DE}"/>
              </a:ext>
            </a:extLst>
          </p:cNvPr>
          <p:cNvSpPr/>
          <p:nvPr/>
        </p:nvSpPr>
        <p:spPr>
          <a:xfrm>
            <a:off x="8763982" y="4155842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Phone Ver dan Analyst </a:t>
            </a:r>
            <a:r>
              <a:rPr lang="en-US" sz="900" dirty="0" err="1">
                <a:solidFill>
                  <a:schemeClr val="tx1"/>
                </a:solidFill>
              </a:rPr>
              <a:t>menentukan</a:t>
            </a:r>
            <a:r>
              <a:rPr lang="en-US" sz="900" dirty="0">
                <a:solidFill>
                  <a:schemeClr val="tx1"/>
                </a:solidFill>
              </a:rPr>
              <a:t> RAC Merchant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FA1B704-2973-87B4-1076-67B47D3F1C30}"/>
              </a:ext>
            </a:extLst>
          </p:cNvPr>
          <p:cNvSpPr/>
          <p:nvPr/>
        </p:nvSpPr>
        <p:spPr>
          <a:xfrm>
            <a:off x="10466886" y="5302155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Approval </a:t>
            </a:r>
            <a:r>
              <a:rPr lang="en-US" sz="900" dirty="0" err="1">
                <a:solidFill>
                  <a:schemeClr val="tx1"/>
                </a:solidFill>
              </a:rPr>
              <a:t>Aplikasi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09A0F09-9A65-C752-D714-53863BF3DDF6}"/>
              </a:ext>
            </a:extLst>
          </p:cNvPr>
          <p:cNvCxnSpPr>
            <a:cxnSpLocks/>
            <a:stCxn id="69" idx="3"/>
            <a:endCxn id="73" idx="1"/>
          </p:cNvCxnSpPr>
          <p:nvPr/>
        </p:nvCxnSpPr>
        <p:spPr>
          <a:xfrm flipV="1">
            <a:off x="8210844" y="4538499"/>
            <a:ext cx="5531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72C1FF4-0010-FC0B-9A5C-1B4F1C94FD9D}"/>
              </a:ext>
            </a:extLst>
          </p:cNvPr>
          <p:cNvCxnSpPr>
            <a:cxnSpLocks/>
            <a:stCxn id="73" idx="3"/>
            <a:endCxn id="74" idx="0"/>
          </p:cNvCxnSpPr>
          <p:nvPr/>
        </p:nvCxnSpPr>
        <p:spPr>
          <a:xfrm>
            <a:off x="10165399" y="4538499"/>
            <a:ext cx="1002196" cy="7636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26FD7BD-90F7-9257-E2FC-AF5DA19A12A7}"/>
              </a:ext>
            </a:extLst>
          </p:cNvPr>
          <p:cNvSpPr/>
          <p:nvPr/>
        </p:nvSpPr>
        <p:spPr>
          <a:xfrm>
            <a:off x="3737113" y="3002905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Pengisi</a:t>
            </a:r>
            <a:r>
              <a:rPr lang="en-ID" sz="900" dirty="0">
                <a:solidFill>
                  <a:schemeClr val="tx1"/>
                </a:solidFill>
              </a:rPr>
              <a:t>an Form Merchant Agreement dan Tanda </a:t>
            </a:r>
            <a:r>
              <a:rPr lang="en-ID" sz="900" dirty="0" err="1">
                <a:solidFill>
                  <a:schemeClr val="tx1"/>
                </a:solidFill>
              </a:rPr>
              <a:t>Tangan</a:t>
            </a:r>
            <a:r>
              <a:rPr lang="en-ID" sz="900" dirty="0">
                <a:solidFill>
                  <a:schemeClr val="tx1"/>
                </a:solidFill>
              </a:rPr>
              <a:t> </a:t>
            </a:r>
            <a:r>
              <a:rPr lang="en-ID" sz="900" dirty="0" err="1">
                <a:solidFill>
                  <a:schemeClr val="tx1"/>
                </a:solidFill>
              </a:rPr>
              <a:t>Basah</a:t>
            </a:r>
            <a:r>
              <a:rPr lang="en-ID" sz="900" dirty="0">
                <a:solidFill>
                  <a:schemeClr val="tx1"/>
                </a:solidFill>
              </a:rPr>
              <a:t> (Merchant-Bank)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BB91CD-15D7-6070-2679-03FE36CB890A}"/>
              </a:ext>
            </a:extLst>
          </p:cNvPr>
          <p:cNvCxnSpPr>
            <a:cxnSpLocks/>
            <a:stCxn id="21" idx="2"/>
            <a:endCxn id="6" idx="0"/>
          </p:cNvCxnSpPr>
          <p:nvPr/>
        </p:nvCxnSpPr>
        <p:spPr>
          <a:xfrm>
            <a:off x="4437822" y="2604052"/>
            <a:ext cx="0" cy="398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07F7C4-1D2A-DBD0-C73B-B320E7F18986}"/>
              </a:ext>
            </a:extLst>
          </p:cNvPr>
          <p:cNvCxnSpPr>
            <a:cxnSpLocks/>
            <a:stCxn id="6" idx="2"/>
            <a:endCxn id="55" idx="0"/>
          </p:cNvCxnSpPr>
          <p:nvPr/>
        </p:nvCxnSpPr>
        <p:spPr>
          <a:xfrm>
            <a:off x="4437822" y="3768218"/>
            <a:ext cx="0" cy="38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5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2BF6C-5EC4-2753-ED82-A769815581D7}"/>
              </a:ext>
            </a:extLst>
          </p:cNvPr>
          <p:cNvSpPr txBox="1"/>
          <p:nvPr/>
        </p:nvSpPr>
        <p:spPr>
          <a:xfrm>
            <a:off x="3563471" y="245257"/>
            <a:ext cx="5065057" cy="701904"/>
          </a:xfrm>
          <a:prstGeom prst="rect">
            <a:avLst/>
          </a:prstGeom>
          <a:noFill/>
        </p:spPr>
        <p:txBody>
          <a:bodyPr wrap="none" lIns="85511" tIns="42758" rIns="85511" bIns="42758" rtlCol="0">
            <a:spAutoFit/>
          </a:bodyPr>
          <a:lstStyle/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PROSES ONBOARDING AKUISISI</a:t>
            </a:r>
          </a:p>
          <a:p>
            <a:pPr algn="ctr" defTabSz="855127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BANK x MERCHANT HIMBARA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BD27FA2D-7CA6-9043-6CC3-DB20A911A7F9}"/>
              </a:ext>
            </a:extLst>
          </p:cNvPr>
          <p:cNvGraphicFramePr>
            <a:graphicFrameLocks noGrp="1"/>
          </p:cNvGraphicFramePr>
          <p:nvPr/>
        </p:nvGraphicFramePr>
        <p:xfrm>
          <a:off x="208132" y="1027783"/>
          <a:ext cx="11775737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823">
                  <a:extLst>
                    <a:ext uri="{9D8B030D-6E8A-4147-A177-3AD203B41FA5}">
                      <a16:colId xmlns:a16="http://schemas.microsoft.com/office/drawing/2014/main" val="2777705283"/>
                    </a:ext>
                  </a:extLst>
                </a:gridCol>
                <a:gridCol w="966354">
                  <a:extLst>
                    <a:ext uri="{9D8B030D-6E8A-4147-A177-3AD203B41FA5}">
                      <a16:colId xmlns:a16="http://schemas.microsoft.com/office/drawing/2014/main" val="3114910596"/>
                    </a:ext>
                  </a:extLst>
                </a:gridCol>
                <a:gridCol w="1665256">
                  <a:extLst>
                    <a:ext uri="{9D8B030D-6E8A-4147-A177-3AD203B41FA5}">
                      <a16:colId xmlns:a16="http://schemas.microsoft.com/office/drawing/2014/main" val="3956483963"/>
                    </a:ext>
                  </a:extLst>
                </a:gridCol>
                <a:gridCol w="1262270">
                  <a:extLst>
                    <a:ext uri="{9D8B030D-6E8A-4147-A177-3AD203B41FA5}">
                      <a16:colId xmlns:a16="http://schemas.microsoft.com/office/drawing/2014/main" val="1076861023"/>
                    </a:ext>
                  </a:extLst>
                </a:gridCol>
                <a:gridCol w="1590261">
                  <a:extLst>
                    <a:ext uri="{9D8B030D-6E8A-4147-A177-3AD203B41FA5}">
                      <a16:colId xmlns:a16="http://schemas.microsoft.com/office/drawing/2014/main" val="1977626239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3528162407"/>
                    </a:ext>
                  </a:extLst>
                </a:gridCol>
                <a:gridCol w="1292087">
                  <a:extLst>
                    <a:ext uri="{9D8B030D-6E8A-4147-A177-3AD203B41FA5}">
                      <a16:colId xmlns:a16="http://schemas.microsoft.com/office/drawing/2014/main" val="948495793"/>
                    </a:ext>
                  </a:extLst>
                </a:gridCol>
                <a:gridCol w="1211213">
                  <a:extLst>
                    <a:ext uri="{9D8B030D-6E8A-4147-A177-3AD203B41FA5}">
                      <a16:colId xmlns:a16="http://schemas.microsoft.com/office/drawing/2014/main" val="2588322183"/>
                    </a:ext>
                  </a:extLst>
                </a:gridCol>
                <a:gridCol w="1161517">
                  <a:extLst>
                    <a:ext uri="{9D8B030D-6E8A-4147-A177-3AD203B41FA5}">
                      <a16:colId xmlns:a16="http://schemas.microsoft.com/office/drawing/2014/main" val="2927120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ALUR PROSES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TOOLS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Doc. Registration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QAM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Entry - Checker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Merchant Analyst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Approval Bank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Admin Bank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 Bank &amp; Merchant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129567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SHARING HIMBARA</a:t>
                      </a:r>
                      <a:endParaRPr lang="en-ID" sz="1400" b="1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Copy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3671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E-Mail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439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Portal </a:t>
                      </a:r>
                      <a:r>
                        <a:rPr lang="en-US" dirty="0" err="1"/>
                        <a:t>Himbara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7170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TekenAja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DigiSign</a:t>
                      </a:r>
                      <a:r>
                        <a:rPr lang="en-US" dirty="0"/>
                        <a:t>)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7193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D" sz="1400" b="1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MAAS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D" dirty="0"/>
                    </a:p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87000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1A92D4BC-13EA-DE24-5D0A-C64DE3EC6F2D}"/>
              </a:ext>
            </a:extLst>
          </p:cNvPr>
          <p:cNvSpPr/>
          <p:nvPr/>
        </p:nvSpPr>
        <p:spPr>
          <a:xfrm>
            <a:off x="2276067" y="1620077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Pengisi</a:t>
            </a:r>
            <a:r>
              <a:rPr lang="en-ID" sz="900" dirty="0">
                <a:solidFill>
                  <a:schemeClr val="tx1"/>
                </a:solidFill>
              </a:rPr>
              <a:t>an Form Merchant Agreement dan Tanda </a:t>
            </a:r>
            <a:r>
              <a:rPr lang="en-ID" sz="900" dirty="0" err="1">
                <a:solidFill>
                  <a:schemeClr val="tx1"/>
                </a:solidFill>
              </a:rPr>
              <a:t>Tangan</a:t>
            </a:r>
            <a:r>
              <a:rPr lang="en-ID" sz="900" dirty="0">
                <a:solidFill>
                  <a:schemeClr val="tx1"/>
                </a:solidFill>
              </a:rPr>
              <a:t> </a:t>
            </a:r>
            <a:r>
              <a:rPr lang="en-ID" sz="900" dirty="0" err="1">
                <a:solidFill>
                  <a:schemeClr val="tx1"/>
                </a:solidFill>
              </a:rPr>
              <a:t>Basah</a:t>
            </a:r>
            <a:r>
              <a:rPr lang="en-ID" sz="900" dirty="0">
                <a:solidFill>
                  <a:schemeClr val="tx1"/>
                </a:solidFill>
              </a:rPr>
              <a:t> (Merchant)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2DCB0A-E10D-66E8-68B8-166BB0879929}"/>
              </a:ext>
            </a:extLst>
          </p:cNvPr>
          <p:cNvSpPr/>
          <p:nvPr/>
        </p:nvSpPr>
        <p:spPr>
          <a:xfrm>
            <a:off x="2276067" y="3411314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Create Application ID, Upload </a:t>
            </a:r>
            <a:r>
              <a:rPr lang="en-US" sz="900" dirty="0" err="1">
                <a:solidFill>
                  <a:schemeClr val="tx1"/>
                </a:solidFill>
              </a:rPr>
              <a:t>Dokumen</a:t>
            </a:r>
            <a:r>
              <a:rPr lang="en-US" sz="900" dirty="0">
                <a:solidFill>
                  <a:schemeClr val="tx1"/>
                </a:solidFill>
              </a:rPr>
              <a:t> Merchant, </a:t>
            </a:r>
            <a:r>
              <a:rPr lang="en-US" sz="900" dirty="0" err="1">
                <a:solidFill>
                  <a:schemeClr val="tx1"/>
                </a:solidFill>
              </a:rPr>
              <a:t>Pengisian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Profil</a:t>
            </a:r>
            <a:r>
              <a:rPr lang="en-US" sz="900" dirty="0">
                <a:solidFill>
                  <a:schemeClr val="tx1"/>
                </a:solidFill>
              </a:rPr>
              <a:t> Merchant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AD31C89-751F-B8D9-C046-DFA310CD6125}"/>
              </a:ext>
            </a:extLst>
          </p:cNvPr>
          <p:cNvSpPr/>
          <p:nvPr/>
        </p:nvSpPr>
        <p:spPr>
          <a:xfrm>
            <a:off x="4023691" y="2555650"/>
            <a:ext cx="955814" cy="57517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Request SLIK, SID BI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9922487-8B87-874D-0C71-D190612E5FDF}"/>
              </a:ext>
            </a:extLst>
          </p:cNvPr>
          <p:cNvCxnSpPr>
            <a:cxnSpLocks/>
            <a:stCxn id="21" idx="3"/>
            <a:endCxn id="56" idx="0"/>
          </p:cNvCxnSpPr>
          <p:nvPr/>
        </p:nvCxnSpPr>
        <p:spPr>
          <a:xfrm>
            <a:off x="3677484" y="2002734"/>
            <a:ext cx="824114" cy="55291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EBE066-8E3F-34A0-7725-48F67C0F37CE}"/>
              </a:ext>
            </a:extLst>
          </p:cNvPr>
          <p:cNvCxnSpPr>
            <a:cxnSpLocks/>
            <a:stCxn id="21" idx="2"/>
            <a:endCxn id="55" idx="0"/>
          </p:cNvCxnSpPr>
          <p:nvPr/>
        </p:nvCxnSpPr>
        <p:spPr>
          <a:xfrm>
            <a:off x="2976776" y="2385390"/>
            <a:ext cx="0" cy="10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4E525B5-C640-F5EF-7A25-CFFBC575CB5B}"/>
              </a:ext>
            </a:extLst>
          </p:cNvPr>
          <p:cNvSpPr/>
          <p:nvPr/>
        </p:nvSpPr>
        <p:spPr>
          <a:xfrm>
            <a:off x="5179416" y="3411313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Entry Data dan Check </a:t>
            </a:r>
            <a:r>
              <a:rPr lang="en-US" sz="900" dirty="0" err="1">
                <a:solidFill>
                  <a:schemeClr val="tx1"/>
                </a:solidFill>
              </a:rPr>
              <a:t>Profil</a:t>
            </a:r>
            <a:r>
              <a:rPr lang="en-US" sz="900" dirty="0">
                <a:solidFill>
                  <a:schemeClr val="tx1"/>
                </a:solidFill>
              </a:rPr>
              <a:t> Bank dan MDR </a:t>
            </a:r>
            <a:r>
              <a:rPr lang="en-US" sz="900" dirty="0" err="1">
                <a:solidFill>
                  <a:schemeClr val="tx1"/>
                </a:solidFill>
              </a:rPr>
              <a:t>sesuai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dokumen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5201C1C-42F7-E539-A8E8-861DCA4613DE}"/>
              </a:ext>
            </a:extLst>
          </p:cNvPr>
          <p:cNvSpPr/>
          <p:nvPr/>
        </p:nvSpPr>
        <p:spPr>
          <a:xfrm>
            <a:off x="6786104" y="3411312"/>
            <a:ext cx="140141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Phone Ver dan Analyst </a:t>
            </a:r>
            <a:r>
              <a:rPr lang="en-US" sz="900" dirty="0" err="1">
                <a:solidFill>
                  <a:schemeClr val="tx1"/>
                </a:solidFill>
              </a:rPr>
              <a:t>menentukan</a:t>
            </a:r>
            <a:r>
              <a:rPr lang="en-US" sz="900" dirty="0">
                <a:solidFill>
                  <a:schemeClr val="tx1"/>
                </a:solidFill>
              </a:rPr>
              <a:t> RAC Merchant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FA1B704-2973-87B4-1076-67B47D3F1C30}"/>
              </a:ext>
            </a:extLst>
          </p:cNvPr>
          <p:cNvSpPr/>
          <p:nvPr/>
        </p:nvSpPr>
        <p:spPr>
          <a:xfrm>
            <a:off x="8452734" y="3411311"/>
            <a:ext cx="1049076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Approval </a:t>
            </a:r>
            <a:r>
              <a:rPr lang="en-US" sz="900" dirty="0" err="1">
                <a:solidFill>
                  <a:schemeClr val="tx1"/>
                </a:solidFill>
              </a:rPr>
              <a:t>Aplikasi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sesuai</a:t>
            </a:r>
            <a:r>
              <a:rPr lang="en-US" sz="900" dirty="0">
                <a:solidFill>
                  <a:schemeClr val="tx1"/>
                </a:solidFill>
              </a:rPr>
              <a:t> RAC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09A0F09-9A65-C752-D714-53863BF3DDF6}"/>
              </a:ext>
            </a:extLst>
          </p:cNvPr>
          <p:cNvCxnSpPr>
            <a:cxnSpLocks/>
            <a:stCxn id="69" idx="3"/>
            <a:endCxn id="73" idx="1"/>
          </p:cNvCxnSpPr>
          <p:nvPr/>
        </p:nvCxnSpPr>
        <p:spPr>
          <a:xfrm flipV="1">
            <a:off x="6580833" y="3793969"/>
            <a:ext cx="2052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7257CF-B6E0-830F-C63B-EA1AD228FD8C}"/>
              </a:ext>
            </a:extLst>
          </p:cNvPr>
          <p:cNvSpPr/>
          <p:nvPr/>
        </p:nvSpPr>
        <p:spPr>
          <a:xfrm>
            <a:off x="4023695" y="3411311"/>
            <a:ext cx="955814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Upload </a:t>
            </a:r>
            <a:r>
              <a:rPr lang="en-US" sz="900" dirty="0" err="1">
                <a:solidFill>
                  <a:schemeClr val="tx1"/>
                </a:solidFill>
              </a:rPr>
              <a:t>Dokumen</a:t>
            </a:r>
            <a:r>
              <a:rPr lang="en-US" sz="900" dirty="0">
                <a:solidFill>
                  <a:schemeClr val="tx1"/>
                </a:solidFill>
              </a:rPr>
              <a:t>  SLIK, SID BI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1AC604-55E1-ADD9-A5E6-A9B7FE7A44F5}"/>
              </a:ext>
            </a:extLst>
          </p:cNvPr>
          <p:cNvCxnSpPr>
            <a:cxnSpLocks/>
            <a:stCxn id="55" idx="3"/>
            <a:endCxn id="23" idx="1"/>
          </p:cNvCxnSpPr>
          <p:nvPr/>
        </p:nvCxnSpPr>
        <p:spPr>
          <a:xfrm flipV="1">
            <a:off x="3677484" y="3793968"/>
            <a:ext cx="34621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D9BFBD-8748-B62E-6348-1BDA2AC57226}"/>
              </a:ext>
            </a:extLst>
          </p:cNvPr>
          <p:cNvCxnSpPr>
            <a:cxnSpLocks/>
            <a:stCxn id="56" idx="2"/>
            <a:endCxn id="23" idx="0"/>
          </p:cNvCxnSpPr>
          <p:nvPr/>
        </p:nvCxnSpPr>
        <p:spPr>
          <a:xfrm>
            <a:off x="4501598" y="3130828"/>
            <a:ext cx="4" cy="2804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F23945-5AA2-AF26-8EE9-6FB0C5D9F9B0}"/>
              </a:ext>
            </a:extLst>
          </p:cNvPr>
          <p:cNvCxnSpPr>
            <a:cxnSpLocks/>
            <a:stCxn id="23" idx="3"/>
            <a:endCxn id="69" idx="1"/>
          </p:cNvCxnSpPr>
          <p:nvPr/>
        </p:nvCxnSpPr>
        <p:spPr>
          <a:xfrm>
            <a:off x="4979509" y="3793968"/>
            <a:ext cx="19990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79BA520-BDD4-F4F8-81E9-C964A9EDA878}"/>
              </a:ext>
            </a:extLst>
          </p:cNvPr>
          <p:cNvSpPr/>
          <p:nvPr/>
        </p:nvSpPr>
        <p:spPr>
          <a:xfrm>
            <a:off x="9733488" y="3411311"/>
            <a:ext cx="951077" cy="7653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Register PIC* </a:t>
            </a:r>
            <a:r>
              <a:rPr lang="en-US" sz="900" dirty="0" err="1">
                <a:solidFill>
                  <a:schemeClr val="tx1"/>
                </a:solidFill>
              </a:rPr>
              <a:t>DigiSign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7C82A3-D843-07A5-CF7D-1581280A45E7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 flipV="1">
            <a:off x="8187521" y="3793968"/>
            <a:ext cx="265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52CD87-64F6-577F-6897-3717CFB769D9}"/>
              </a:ext>
            </a:extLst>
          </p:cNvPr>
          <p:cNvCxnSpPr>
            <a:cxnSpLocks/>
            <a:stCxn id="74" idx="3"/>
            <a:endCxn id="33" idx="1"/>
          </p:cNvCxnSpPr>
          <p:nvPr/>
        </p:nvCxnSpPr>
        <p:spPr>
          <a:xfrm>
            <a:off x="9501810" y="3793968"/>
            <a:ext cx="231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ED6A4F4-6462-544A-8357-5F01000747BA}"/>
              </a:ext>
            </a:extLst>
          </p:cNvPr>
          <p:cNvSpPr/>
          <p:nvPr/>
        </p:nvSpPr>
        <p:spPr>
          <a:xfrm>
            <a:off x="10919558" y="4478112"/>
            <a:ext cx="951077" cy="5483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Melakukan</a:t>
            </a:r>
            <a:r>
              <a:rPr lang="en-US" sz="900" dirty="0">
                <a:solidFill>
                  <a:schemeClr val="tx1"/>
                </a:solidFill>
              </a:rPr>
              <a:t> Sign Digital MA**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AE29D5-32FA-F843-4587-8D785E03F7C8}"/>
              </a:ext>
            </a:extLst>
          </p:cNvPr>
          <p:cNvSpPr/>
          <p:nvPr/>
        </p:nvSpPr>
        <p:spPr>
          <a:xfrm>
            <a:off x="10919558" y="5227233"/>
            <a:ext cx="951077" cy="5483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Migrasi</a:t>
            </a:r>
            <a:r>
              <a:rPr lang="en-US" sz="900" dirty="0">
                <a:solidFill>
                  <a:schemeClr val="tx1"/>
                </a:solidFill>
              </a:rPr>
              <a:t> Data Portal </a:t>
            </a:r>
            <a:r>
              <a:rPr lang="en-US" sz="900" dirty="0" err="1">
                <a:solidFill>
                  <a:schemeClr val="tx1"/>
                </a:solidFill>
              </a:rPr>
              <a:t>ke</a:t>
            </a:r>
            <a:r>
              <a:rPr lang="en-US" sz="900" dirty="0">
                <a:solidFill>
                  <a:schemeClr val="tx1"/>
                </a:solidFill>
              </a:rPr>
              <a:t> MAAS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6DE2B89-69D1-9FA4-404A-3C9E185EE20C}"/>
              </a:ext>
            </a:extLst>
          </p:cNvPr>
          <p:cNvCxnSpPr>
            <a:cxnSpLocks/>
            <a:stCxn id="33" idx="3"/>
            <a:endCxn id="41" idx="0"/>
          </p:cNvCxnSpPr>
          <p:nvPr/>
        </p:nvCxnSpPr>
        <p:spPr>
          <a:xfrm>
            <a:off x="10684565" y="3793968"/>
            <a:ext cx="710532" cy="68414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10F9588-1FE3-5426-AE6C-9FDF421DA80B}"/>
              </a:ext>
            </a:extLst>
          </p:cNvPr>
          <p:cNvCxnSpPr>
            <a:cxnSpLocks/>
            <a:stCxn id="33" idx="2"/>
            <a:endCxn id="42" idx="1"/>
          </p:cNvCxnSpPr>
          <p:nvPr/>
        </p:nvCxnSpPr>
        <p:spPr>
          <a:xfrm rot="16200000" flipH="1">
            <a:off x="9901911" y="4483739"/>
            <a:ext cx="1324763" cy="7105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931D20-ED65-CA19-BB23-EBE064BC8AFE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11395097" y="5026420"/>
            <a:ext cx="0" cy="2008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74AD65B-E60E-F8EE-C5C3-21F927C111F1}"/>
              </a:ext>
            </a:extLst>
          </p:cNvPr>
          <p:cNvSpPr txBox="1"/>
          <p:nvPr/>
        </p:nvSpPr>
        <p:spPr>
          <a:xfrm>
            <a:off x="0" y="6108421"/>
            <a:ext cx="8323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   PIC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kewenangan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Bank,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E-Mail, dan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</a:t>
            </a:r>
          </a:p>
          <a:p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 Merchant Agreement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 </a:t>
            </a:r>
            <a:r>
              <a:rPr lang="en-US" b="1" i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Himbara</a:t>
            </a:r>
            <a:r>
              <a:rPr lang="en-US" b="1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Merchant</a:t>
            </a:r>
            <a:endParaRPr lang="en-ID" b="1" i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33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63" y="198190"/>
            <a:ext cx="9114282" cy="312942"/>
          </a:xfrm>
        </p:spPr>
        <p:txBody>
          <a:bodyPr>
            <a:normAutofit fontScale="90000"/>
          </a:bodyPr>
          <a:lstStyle/>
          <a:p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8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680" b="1" dirty="0">
                <a:latin typeface="Calibri" panose="020F0502020204030204" pitchFamily="34" charset="0"/>
                <a:cs typeface="Calibri" panose="020F0502020204030204" pitchFamily="34" charset="0"/>
              </a:rPr>
              <a:t> Merchant HIMBARA</a:t>
            </a:r>
            <a:endParaRPr lang="en-ID" sz="168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4E14-6032-4C7E-A559-2BFDFC5A0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3965" y="393459"/>
            <a:ext cx="824071" cy="726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0D3D9-70B1-A17D-CC20-F190E05B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" y="1660166"/>
            <a:ext cx="1204722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2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Yokke 1">
      <a:dk1>
        <a:srgbClr val="56D9F7"/>
      </a:dk1>
      <a:lt1>
        <a:srgbClr val="F0E93F"/>
      </a:lt1>
      <a:dk2>
        <a:srgbClr val="A7A9AB"/>
      </a:dk2>
      <a:lt2>
        <a:srgbClr val="FEFFFF"/>
      </a:lt2>
      <a:accent1>
        <a:srgbClr val="56D9F7"/>
      </a:accent1>
      <a:accent2>
        <a:srgbClr val="F0E93F"/>
      </a:accent2>
      <a:accent3>
        <a:srgbClr val="878A8D"/>
      </a:accent3>
      <a:accent4>
        <a:srgbClr val="A7A9AB"/>
      </a:accent4>
      <a:accent5>
        <a:srgbClr val="BEC0C0"/>
      </a:accent5>
      <a:accent6>
        <a:srgbClr val="FEFFFF"/>
      </a:accent6>
      <a:hlink>
        <a:srgbClr val="56D9F7"/>
      </a:hlink>
      <a:folHlink>
        <a:srgbClr val="F0E93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1918</Words>
  <Application>Microsoft Office PowerPoint</Application>
  <PresentationFormat>Widescreen</PresentationFormat>
  <Paragraphs>361</Paragraphs>
  <Slides>48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Verdana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Dokumen Registrasi Merchant HIMBARA</vt:lpstr>
      <vt:lpstr>Dokumen Syarat Pembukaan Rekening HIMBARA</vt:lpstr>
      <vt:lpstr>PowerPoint Presentation</vt:lpstr>
      <vt:lpstr>Tampilan Login YOE – Portal Onboarding HIMBARA</vt:lpstr>
      <vt:lpstr>Tampilan User Approval Bank</vt:lpstr>
      <vt:lpstr>Tampilan User Approval Bank</vt:lpstr>
      <vt:lpstr>Tampilan User Approval Bank</vt:lpstr>
      <vt:lpstr>Tampilan User Approval Bank</vt:lpstr>
      <vt:lpstr>PowerPoint Presentation</vt:lpstr>
      <vt:lpstr>Tampilan User Admin Bank</vt:lpstr>
      <vt:lpstr>Tampilan User Admin Bank</vt:lpstr>
      <vt:lpstr>Tampilan User Admin Bank</vt:lpstr>
      <vt:lpstr>Tampilan User Admin Bank</vt:lpstr>
      <vt:lpstr>Tampilan User Admin Bank</vt:lpstr>
      <vt:lpstr>Tampilan User Admin Bank</vt:lpstr>
      <vt:lpstr>Tampilan User Admin Bank</vt:lpstr>
      <vt:lpstr>Tampilan User Admin Bank</vt:lpstr>
      <vt:lpstr>Tampilan User Admin Bank</vt:lpstr>
      <vt:lpstr>Tampilan User Admin Bank</vt:lpstr>
      <vt:lpstr>PowerPoint Presentation</vt:lpstr>
      <vt:lpstr>PowerPoint Presentation</vt:lpstr>
      <vt:lpstr>Tampilan E-Mail Permintaan Registrasi Tanda Tangan Digital</vt:lpstr>
      <vt:lpstr>Tampilan E-Mail Permintaan Registrasi Tanda Tangan Digital</vt:lpstr>
      <vt:lpstr>Tampilan Layar Registrasi Tanda Tangan Digital (1/5)</vt:lpstr>
      <vt:lpstr>Tampilan Layar Registrasi Tanda Tangan Digital (2/5)</vt:lpstr>
      <vt:lpstr>Tampilan Layar Registrasi Tanda Tangan Digital (3/5)</vt:lpstr>
      <vt:lpstr>Tampilan Layar Registrasi Tanda Tangan Digital (4/5)</vt:lpstr>
      <vt:lpstr>Tampilan Layar Registrasi Tanda Tangan Digital (5/5)</vt:lpstr>
      <vt:lpstr>Tampilan E-Mail Permintaan Verifikasi (1/2)</vt:lpstr>
      <vt:lpstr>Tampilan E-Mail Permintaan Verifikasi (2/2)</vt:lpstr>
      <vt:lpstr>Tampilan E-Mail Sertifikat Digital</vt:lpstr>
      <vt:lpstr>Tampilan E-Mail Permintaan Tanda Tangan Digital</vt:lpstr>
      <vt:lpstr>Tampilan Layar Login ke Halaman TekenAja</vt:lpstr>
      <vt:lpstr>Tampilan Layar Proses TekenAja</vt:lpstr>
      <vt:lpstr>Tampilan Layar Proses TekenAja</vt:lpstr>
      <vt:lpstr>Tampilan Layar Proses TekenAja</vt:lpstr>
      <vt:lpstr>Tampilan Layar Proses TekenAja</vt:lpstr>
      <vt:lpstr>Tampilan Layar Proses TekenAja</vt:lpstr>
      <vt:lpstr>Tampilan Aplikasi Monitoring Approval Tiap Bank dan Proses DigiSign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Rizka Gusmadya</dc:creator>
  <cp:lastModifiedBy>Muharram Nur Ikhsan</cp:lastModifiedBy>
  <cp:revision>49</cp:revision>
  <dcterms:created xsi:type="dcterms:W3CDTF">2021-06-14T08:14:44Z</dcterms:created>
  <dcterms:modified xsi:type="dcterms:W3CDTF">2022-11-22T01:41:15Z</dcterms:modified>
</cp:coreProperties>
</file>